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df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339" r:id="rId5"/>
    <p:sldId id="267" r:id="rId6"/>
    <p:sldId id="269" r:id="rId7"/>
    <p:sldId id="272" r:id="rId8"/>
    <p:sldId id="273" r:id="rId9"/>
    <p:sldId id="274" r:id="rId10"/>
    <p:sldId id="275" r:id="rId11"/>
    <p:sldId id="313" r:id="rId12"/>
    <p:sldId id="292" r:id="rId13"/>
    <p:sldId id="293" r:id="rId14"/>
    <p:sldId id="334" r:id="rId15"/>
    <p:sldId id="335" r:id="rId16"/>
    <p:sldId id="336" r:id="rId17"/>
    <p:sldId id="337" r:id="rId18"/>
    <p:sldId id="338" r:id="rId19"/>
    <p:sldId id="358" r:id="rId20"/>
    <p:sldId id="346" r:id="rId21"/>
    <p:sldId id="357" r:id="rId22"/>
    <p:sldId id="347" r:id="rId23"/>
    <p:sldId id="348" r:id="rId24"/>
    <p:sldId id="356" r:id="rId25"/>
    <p:sldId id="351" r:id="rId26"/>
    <p:sldId id="350" r:id="rId27"/>
    <p:sldId id="352" r:id="rId28"/>
    <p:sldId id="355" r:id="rId29"/>
    <p:sldId id="353" r:id="rId30"/>
    <p:sldId id="354" r:id="rId31"/>
    <p:sldId id="349" r:id="rId32"/>
    <p:sldId id="314" r:id="rId33"/>
  </p:sldIdLst>
  <p:sldSz cx="12192000" cy="6858000"/>
  <p:notesSz cx="7099300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6247" autoAdjust="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16BCA-D124-0739-A8C5-9D6255C80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A91A2F1-DF44-7624-9C79-57694BB28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A107C3-B31B-88D9-BC46-625F670C2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89C82D-A13F-B32F-4FF4-8609AF54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2A4C42-036D-6A64-A03D-D3A5627D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881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21719F-E7A2-02BC-D583-07FB6EAF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EA884FC-D45C-0C6D-B88C-C5672C6A1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B3BA49-74BD-8217-9D40-89246A86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745996-CE7C-590D-F72B-80F9F78E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3E3076-E127-B0AB-2A17-9AF89AD8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147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D255B16-19BB-B37E-C810-B817557C6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3037F9C-82EC-D024-71EE-6C365A513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B6497ED-E3C0-45C2-B2E8-B461268F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E12A64-A0E5-17AA-AC3E-252222A5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66B00C-ACB3-9A5C-8E2A-299200F7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627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68BD87-54DC-9019-8FED-7BE66DF6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1A30AF-0E6C-CAF0-8AFF-BC018F2DD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F697E8-D007-BFA4-E478-1B983B90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572809-C992-8791-0FA8-92909FA2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088446-9B65-8FD1-9AEC-C3F2E4F1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064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E26655-94EF-BA8E-7DF9-D450EA30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0D7C742-12C1-8AF3-029A-2B54B928F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75407E-0D30-D0F3-4E76-C58B6E68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1416BE-D305-B38F-8149-034E9C4F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192D42-68D6-4442-4DC6-DB4C3AF4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359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AA31A-57F1-57C0-127B-79C376B5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F38D83-6F58-040B-1DF0-71A3E2371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EF376C-05D1-9F7F-6E9D-C09CC44D8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389DE6B-AD36-110A-B7D1-099380EED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739F50-F7B1-0D0F-0FCE-ABBBF60E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055782E-A671-4929-38F2-F5145B25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187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E5C99A-2B4A-7C57-EC09-2FF19B15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DAB6B0-29CE-C355-B1AB-419D7EBB9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BFADB82-BD4E-DBED-C669-9EF28EC4F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EC4B11F-E319-A930-93ED-D0D6A74F9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FC9F6D6-70EC-E5D9-F97B-408A5086B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F5B4439-6D0C-44A2-DCF8-42065C933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2C358F4-0882-1979-C40E-9DF10130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815E7DB-C634-A41D-7E33-47C738025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063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FBD753-614B-E091-29F0-AD29AFBE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9432483-24C0-C4C6-48E1-D12D72CA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51B3221-920B-B9C4-CFDD-C644B8F5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FDD3EC5-9821-59D1-A14B-D6B60E67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652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9E8CEC9-3C56-EC27-9DDA-8110CB8E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09D1725-F1B5-5887-67C7-4B79FCDD3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74937F3-E012-58BB-825E-C1B9C35C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15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6A4040-691E-0162-26E4-10FE2B23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5B5D29-E0E6-F08B-1DE2-29831D0AD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5F85BF3-472D-C7FC-71B3-0E19B1B17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976D131-B483-926D-B79A-AF8C1B2D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4CC00FA-F9B1-0DE0-31EB-9C637F6C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31BC4E2-5AC9-19A5-BC40-A1F8C9AD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125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A526DF-8256-59BC-B7D3-A77BE603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36E8F47-45A5-2811-1D8E-DC5C18742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D588A62-9EAA-B6E8-11EF-BEBBEE2A2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4E47A06-6202-F5BC-1BE2-E7331B3F6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D17B379-5752-44C9-8369-377C467D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D7ABC8D-A0CF-867C-0196-B91336CD1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13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89B4F9-CA71-A9BA-C9AA-BD7D799D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893AD47-CBB4-2214-50DB-10CD16FFC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9B2536-B0EE-8083-25B6-73FBCC0E7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DA02D-88B4-4E4B-8C73-CD8A65C8AA23}" type="datetimeFigureOut">
              <a:rPr lang="pl-PL" smtClean="0"/>
              <a:t>2024-08-08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CC5E3E-DC17-C194-9076-33381BE8B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32318A-4758-40E9-1620-A9DF4F03A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BA137-147C-4B3C-A80F-53DF4551F25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194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43.jpe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d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6EE8D9-FA70-4BC0-BDA2-711AEAC61D1C}"/>
              </a:ext>
            </a:extLst>
          </p:cNvPr>
          <p:cNvSpPr txBox="1">
            <a:spLocks/>
          </p:cNvSpPr>
          <p:nvPr/>
        </p:nvSpPr>
        <p:spPr>
          <a:xfrm>
            <a:off x="723900" y="3786268"/>
            <a:ext cx="107442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i="1" dirty="0">
                <a:latin typeface="+mn-lt"/>
                <a:cs typeface="Arial" panose="020B0604020202020204" pitchFamily="34" charset="0"/>
              </a:rPr>
              <a:t>Rozwój koncepcji armatury niskoemisyjnej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E372582-A7AB-5CF4-903A-BDB99BE32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966993"/>
            <a:ext cx="107442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03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Siłowniki POLNA S.A.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173834"/>
              </p:ext>
            </p:extLst>
          </p:nvPr>
        </p:nvGraphicFramePr>
        <p:xfrm>
          <a:off x="6096000" y="1797060"/>
          <a:ext cx="4985082" cy="4439728"/>
        </p:xfrm>
        <a:graphic>
          <a:graphicData uri="http://schemas.openxmlformats.org/drawingml/2006/table">
            <a:tbl>
              <a:tblPr/>
              <a:tblGrid>
                <a:gridCol w="2492541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2492541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Powierzchnia membrany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250, 400, 630, 2x630, 1000, 1500, 2x1500 cm2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Skok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20, 38, 50, 63, 80, 100 mm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Zakresy sprężyn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20 ...100 kPa do 180 ... 380 kPa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pracy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- 40 ... + 80°C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Dokładność położenia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±2,5 % zakresu skoku nominalnego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Histereza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±2 % zakresu skoku nominalnego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Napęd ręczny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górny / boczny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89088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Maksymalne ciśnienie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600 kPa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Ilość cykli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min. 250 000 cykli – wykonanie standardowe, min. 1 000 000 cykli – wykonanie specjalne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07E01D1-CF09-26A4-E4FA-D06D25658CC7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Pneumatyczne, kolumnowe / jarzmowe, membranowe, wielosprężynowe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BB21512-F1D3-FEE1-8F1F-620DFFDE9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5A06F26-12D9-86FA-6FDE-C8D2F9170391}"/>
              </a:ext>
            </a:extLst>
          </p:cNvPr>
          <p:cNvSpPr txBox="1"/>
          <p:nvPr/>
        </p:nvSpPr>
        <p:spPr>
          <a:xfrm>
            <a:off x="1056509" y="4383851"/>
            <a:ext cx="18924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 </a:t>
            </a:r>
          </a:p>
          <a:p>
            <a:pPr algn="ctr"/>
            <a:r>
              <a:rPr lang="pl-PL" sz="2800" dirty="0">
                <a:latin typeface="+mj-lt"/>
              </a:rPr>
              <a:t>Kolumnowe</a:t>
            </a:r>
          </a:p>
          <a:p>
            <a:pPr algn="ctr"/>
            <a:r>
              <a:rPr lang="pl-PL" sz="2800" dirty="0">
                <a:latin typeface="+mj-lt"/>
              </a:rPr>
              <a:t>P/R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38C7C0D-1183-B829-DA63-4A9435668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11" y="1909702"/>
            <a:ext cx="2118836" cy="24741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9E89AEE-AF02-ECEC-44EF-EFABFBA129F1}"/>
              </a:ext>
            </a:extLst>
          </p:cNvPr>
          <p:cNvSpPr txBox="1"/>
          <p:nvPr/>
        </p:nvSpPr>
        <p:spPr>
          <a:xfrm>
            <a:off x="3548897" y="4383851"/>
            <a:ext cx="16253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l-PL" sz="2800" dirty="0">
              <a:latin typeface="+mj-lt"/>
            </a:endParaRPr>
          </a:p>
          <a:p>
            <a:pPr algn="ctr"/>
            <a:r>
              <a:rPr lang="pl-PL" sz="2800" dirty="0">
                <a:latin typeface="+mj-lt"/>
              </a:rPr>
              <a:t>Jarzmowe</a:t>
            </a:r>
          </a:p>
          <a:p>
            <a:pPr algn="ctr"/>
            <a:r>
              <a:rPr lang="pl-PL" sz="2800" dirty="0">
                <a:latin typeface="+mj-lt"/>
              </a:rPr>
              <a:t>P1/R1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D4FFD92-6938-80C3-132F-B278DCF6F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51" y="1972543"/>
            <a:ext cx="2233608" cy="247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14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5071AFB-AE61-FF88-FCFC-AB6A12653C44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/>
              <a:t>Osprzęt na zaworach – siłowniki elektryczne.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B0FB03-C576-E697-C3BC-3EB125953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213" y="2519617"/>
            <a:ext cx="2658071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pl-PL" dirty="0">
              <a:latin typeface="+mj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pl-PL" dirty="0">
              <a:latin typeface="+mj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b="1" dirty="0">
                <a:latin typeface="+mj-lt"/>
              </a:rPr>
              <a:t>Producenci: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pl-PL" b="1" dirty="0">
              <a:latin typeface="+mj-lt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AUMA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SIPOS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REGADA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BETTIS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ROTORK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SIEMENS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HONEYWELL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latin typeface="+mj-lt"/>
              </a:rPr>
              <a:t>inni wg wymagań odbiorcy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pl-PL" b="1" dirty="0">
              <a:latin typeface="+mj-lt"/>
            </a:endParaRPr>
          </a:p>
        </p:txBody>
      </p:sp>
      <p:pic>
        <p:nvPicPr>
          <p:cNvPr id="10" name="Obraz 9" descr="Z1AB SIPOS.jpg">
            <a:extLst>
              <a:ext uri="{FF2B5EF4-FFF2-40B4-BE49-F238E27FC236}">
                <a16:creationId xmlns:a16="http://schemas.microsoft.com/office/drawing/2014/main" id="{F72CEC71-7C80-44A7-EACD-C342C894FC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20723">
            <a:off x="1200438" y="2018558"/>
            <a:ext cx="1846699" cy="442209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3CCA5C9-F887-A5F2-A131-B4934D323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913" y="4229605"/>
            <a:ext cx="3425914" cy="2202373"/>
          </a:xfrm>
          <a:prstGeom prst="rect">
            <a:avLst/>
          </a:prstGeom>
        </p:spPr>
      </p:pic>
      <p:pic>
        <p:nvPicPr>
          <p:cNvPr id="12" name="Grafik 22" descr="sa2_07_01.gif">
            <a:extLst>
              <a:ext uri="{FF2B5EF4-FFF2-40B4-BE49-F238E27FC236}">
                <a16:creationId xmlns:a16="http://schemas.microsoft.com/office/drawing/2014/main" id="{3F353BFE-1A92-6E8C-ADF6-724A3B4E0AFC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169846" y="4844176"/>
            <a:ext cx="2428759" cy="1587802"/>
          </a:xfrm>
          <a:prstGeom prst="rect">
            <a:avLst/>
          </a:prstGeom>
        </p:spPr>
      </p:pic>
      <p:pic>
        <p:nvPicPr>
          <p:cNvPr id="14" name="Obraz 13" descr="sa2_07_1_ac2_01b.gif">
            <a:extLst>
              <a:ext uri="{FF2B5EF4-FFF2-40B4-BE49-F238E27FC236}">
                <a16:creationId xmlns:a16="http://schemas.microsoft.com/office/drawing/2014/main" id="{2CBAF502-39DD-7665-4978-6C6DD08FFFC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38663">
            <a:off x="5818334" y="2031183"/>
            <a:ext cx="2344385" cy="185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Mt">
            <a:extLst>
              <a:ext uri="{FF2B5EF4-FFF2-40B4-BE49-F238E27FC236}">
                <a16:creationId xmlns:a16="http://schemas.microsoft.com/office/drawing/2014/main" id="{17EFC141-9503-A199-D349-3C608550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57062" y="2164006"/>
            <a:ext cx="1437408" cy="159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ACF11F">
            <a:extLst>
              <a:ext uri="{FF2B5EF4-FFF2-40B4-BE49-F238E27FC236}">
                <a16:creationId xmlns:a16="http://schemas.microsoft.com/office/drawing/2014/main" id="{3A7D4B09-926B-74F8-C805-142DDF1F0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47371" y="2082257"/>
            <a:ext cx="9525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1E99FFE-9434-FFC1-DF98-D550C5E9C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9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Certyfikaty/Świadectwa/</a:t>
            </a:r>
            <a:r>
              <a:rPr lang="pl-PL" dirty="0"/>
              <a:t>B</a:t>
            </a:r>
            <a:r>
              <a:rPr lang="pl-PL" sz="4400" dirty="0"/>
              <a:t>adania: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520B377-E07E-E7C4-D5AB-533E69E84F42}"/>
              </a:ext>
            </a:extLst>
          </p:cNvPr>
          <p:cNvSpPr txBox="1"/>
          <p:nvPr/>
        </p:nvSpPr>
        <p:spPr>
          <a:xfrm>
            <a:off x="838200" y="1690688"/>
            <a:ext cx="741682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Certyfikat ISO 15848-1 dla zaworów niskoemisyjnych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Certyfikat SIL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Zgodność z Dyrektywą Urządzeń Ciśnieniowych (PED) Moduł H.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ATEX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FireSafe</a:t>
            </a:r>
            <a:endParaRPr lang="pl-PL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ANSI (kołnierze wg ANSI PN-EN1759, materiały)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Próby odbiorowe API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Świadectwo NACE MR0175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Badania udarności.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Certyfikat materiałowy 3.1 i 3.2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Malowanie zaworów i siłowników wg specjalistycznych wymagań (np. C4, C5-I, C5-M </a:t>
            </a:r>
          </a:p>
          <a:p>
            <a:pPr lvl="0"/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trwałość H) - zgodnie z normą ISO 12944.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Kwalifikowane technologie spawania WPQR, WPS.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Badania RTG, RT, VS.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Badania przepływów oparte o numeryczne analizy CFD.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6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Materiały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16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certyfikatem</a:t>
            </a:r>
            <a:r>
              <a:rPr lang="en-US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HIC (Hydrogen Induced Cracking)</a:t>
            </a:r>
            <a:endParaRPr lang="pl-PL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913D692-8492-1D0B-50F0-E3848F448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8AA4037-B8BE-476B-0D8E-55AC4ED8D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13" y="1690688"/>
            <a:ext cx="3273828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69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Najnowsze projekty rozwojowe: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DAD1D8D-E89C-2D2C-29AA-9081EB946BE7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Rozszerzenie certyfikatu </a:t>
            </a:r>
            <a:r>
              <a:rPr lang="pl-PL" b="1" dirty="0" err="1">
                <a:latin typeface="+mj-lt"/>
              </a:rPr>
              <a:t>Firesafe</a:t>
            </a:r>
            <a:r>
              <a:rPr lang="pl-PL" dirty="0">
                <a:latin typeface="+mj-lt"/>
              </a:rPr>
              <a:t> dla zaworów &gt;DN200 do CL600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CA0CF65-CA7A-99AD-D67A-08810905B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50" y="1981950"/>
            <a:ext cx="3203701" cy="453899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05915E0-4F00-46B3-98F5-EE2B723B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57" y="2097332"/>
            <a:ext cx="3074647" cy="198054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E6C4BD9-C0FF-CC71-55A0-10F663C6E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18" y="4345623"/>
            <a:ext cx="3070486" cy="20469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E4BF3F7-B524-B792-08D8-02E0947BB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36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Projekty atomowe.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39647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Realizacje i dostawy do elektrowni atomowych.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3" name="Picture 2" descr="C:\Documents and Settings\175\Pulpit\Zdjęcia Mochovce\Zawór kołnierzowy pod napęd.jpg">
            <a:extLst>
              <a:ext uri="{FF2B5EF4-FFF2-40B4-BE49-F238E27FC236}">
                <a16:creationId xmlns:a16="http://schemas.microsoft.com/office/drawing/2014/main" id="{BC0BC83E-3983-0BF1-279E-CC5B9D4B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6385" y="3962323"/>
            <a:ext cx="1419280" cy="2714032"/>
          </a:xfrm>
          <a:prstGeom prst="rect">
            <a:avLst/>
          </a:prstGeom>
          <a:noFill/>
        </p:spPr>
      </p:pic>
      <p:pic>
        <p:nvPicPr>
          <p:cNvPr id="6" name="Picture 3" descr="C:\Documents and Settings\175\Pulpit\Zdjęcia Mochovce\Zawór kątowy z siłownikiem elektrycznym.jpg">
            <a:extLst>
              <a:ext uri="{FF2B5EF4-FFF2-40B4-BE49-F238E27FC236}">
                <a16:creationId xmlns:a16="http://schemas.microsoft.com/office/drawing/2014/main" id="{85E9974D-9B7F-5019-3598-6CE3307F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28425" y="2786987"/>
            <a:ext cx="1649253" cy="3757095"/>
          </a:xfrm>
          <a:prstGeom prst="rect">
            <a:avLst/>
          </a:prstGeom>
          <a:noFill/>
        </p:spPr>
      </p:pic>
      <p:pic>
        <p:nvPicPr>
          <p:cNvPr id="15" name="Picture 4" descr="C:\Documents and Settings\175\Pulpit\Zdjęcia Mochovce\Zawór z siłownikiem AUMA.jpg">
            <a:extLst>
              <a:ext uri="{FF2B5EF4-FFF2-40B4-BE49-F238E27FC236}">
                <a16:creationId xmlns:a16="http://schemas.microsoft.com/office/drawing/2014/main" id="{F96E653C-88BA-236C-8789-22FD3C1E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58744" y="1242676"/>
            <a:ext cx="2320134" cy="5341747"/>
          </a:xfrm>
          <a:prstGeom prst="rect">
            <a:avLst/>
          </a:prstGeom>
          <a:noFill/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2051152-ABB9-717F-5875-CAD0DC473D4C}"/>
              </a:ext>
            </a:extLst>
          </p:cNvPr>
          <p:cNvSpPr txBox="1"/>
          <p:nvPr/>
        </p:nvSpPr>
        <p:spPr>
          <a:xfrm>
            <a:off x="838200" y="3120540"/>
            <a:ext cx="60982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b="1" dirty="0"/>
              <a:t>Elektrownia Jądrowa </a:t>
            </a:r>
            <a:r>
              <a:rPr lang="pl-PL" sz="1800" b="1" dirty="0" err="1"/>
              <a:t>Mochovce</a:t>
            </a:r>
            <a:r>
              <a:rPr lang="pl-PL" sz="1800" b="1" dirty="0"/>
              <a:t> – Słowacja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  <a:p>
            <a:pPr>
              <a:defRPr/>
            </a:pPr>
            <a:r>
              <a:rPr lang="pl-PL" sz="1800" noProof="0" dirty="0">
                <a:latin typeface="+mj-lt"/>
                <a:ea typeface="+mj-ea"/>
                <a:cs typeface="+mj-cs"/>
              </a:rPr>
              <a:t>Zawory</a:t>
            </a:r>
            <a:r>
              <a:rPr lang="pl-PL" sz="1800" b="1" noProof="0" dirty="0">
                <a:latin typeface="+mj-lt"/>
                <a:ea typeface="+mj-ea"/>
                <a:cs typeface="+mj-cs"/>
              </a:rPr>
              <a:t> </a:t>
            </a:r>
            <a:r>
              <a:rPr lang="pl-PL" sz="1800" noProof="0" dirty="0">
                <a:latin typeface="+mj-lt"/>
                <a:ea typeface="+mj-ea"/>
                <a:cs typeface="+mj-cs"/>
              </a:rPr>
              <a:t>regulacyjne spełniały wymagania układów projektowanych w technologii </a:t>
            </a:r>
            <a:r>
              <a:rPr lang="pl-PL" sz="1800" b="1" noProof="0" dirty="0">
                <a:latin typeface="+mj-lt"/>
                <a:ea typeface="+mj-ea"/>
                <a:cs typeface="+mj-cs"/>
              </a:rPr>
              <a:t>VVER 440 / V-213 </a:t>
            </a:r>
            <a:r>
              <a:rPr lang="pl-PL" sz="1800" noProof="0" dirty="0">
                <a:latin typeface="+mj-lt"/>
                <a:ea typeface="+mj-ea"/>
                <a:cs typeface="+mj-cs"/>
              </a:rPr>
              <a:t>opartych na wytycznych Słowackiego Urzędu Dozoru jądrowego (ÚJD SR). 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2799780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Realizacje i dostawy do elektrowni atomowych.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2051152-ABB9-717F-5875-CAD0DC473D4C}"/>
              </a:ext>
            </a:extLst>
          </p:cNvPr>
          <p:cNvSpPr txBox="1"/>
          <p:nvPr/>
        </p:nvSpPr>
        <p:spPr>
          <a:xfrm>
            <a:off x="838200" y="2735780"/>
            <a:ext cx="60982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b="1" dirty="0"/>
              <a:t>Elektrownia Jądrowa </a:t>
            </a:r>
            <a:r>
              <a:rPr lang="pl-PL" sz="1800" b="1" dirty="0" err="1"/>
              <a:t>Hinkley</a:t>
            </a:r>
            <a:r>
              <a:rPr lang="pl-PL" sz="1800" b="1" dirty="0"/>
              <a:t> Point C – Wielka Brytania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dirty="0">
                <a:latin typeface="+mj-lt"/>
              </a:rPr>
              <a:t>ZAKRES DOSTAWY: 16 SZTUK REGULATORÓW.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dirty="0">
                <a:latin typeface="+mj-lt"/>
              </a:rPr>
              <a:t>Zastosowanie: 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dirty="0">
              <a:latin typeface="+mj-lt"/>
            </a:endParaRPr>
          </a:p>
          <a:p>
            <a:pPr marL="342900" lvl="0" indent="-342900" eaLnBrk="1" fontAlgn="auto" hangingPunct="1">
              <a:spcAft>
                <a:spcPts val="0"/>
              </a:spcAft>
              <a:buAutoNum type="arabicPeriod"/>
              <a:defRPr/>
            </a:pPr>
            <a:r>
              <a:rPr lang="pl-PL" sz="1800" dirty="0">
                <a:latin typeface="+mj-lt"/>
              </a:rPr>
              <a:t>Utrzymanie stałej różnicy ciśnień pomiędzy zasilaniem uszczelnienia a ciśnieniem wodoru w zbiorniku</a:t>
            </a:r>
          </a:p>
          <a:p>
            <a:pPr marL="342900" lvl="0" indent="-342900" eaLnBrk="1" fontAlgn="auto" hangingPunct="1">
              <a:spcAft>
                <a:spcPts val="0"/>
              </a:spcAft>
              <a:buAutoNum type="arabicPeriod"/>
              <a:defRPr/>
            </a:pPr>
            <a:r>
              <a:rPr lang="pl-PL" sz="1800" dirty="0">
                <a:latin typeface="+mj-lt"/>
              </a:rPr>
              <a:t>Awaryjny układ zabezpieczający przed wyciekiem wodoru z generatora przez uszczelnienia.</a:t>
            </a:r>
          </a:p>
          <a:p>
            <a:pPr marL="342900" lvl="0" indent="-342900" eaLnBrk="1" fontAlgn="auto" hangingPunct="1">
              <a:spcAft>
                <a:spcPts val="0"/>
              </a:spcAft>
              <a:buAutoNum type="arabicPeriod"/>
              <a:defRPr/>
            </a:pPr>
            <a:r>
              <a:rPr lang="pl-PL" sz="1800" dirty="0">
                <a:latin typeface="+mj-lt"/>
              </a:rPr>
              <a:t>Zabezpieczenie systemu przed zalaniem generatora olejem.</a:t>
            </a:r>
          </a:p>
          <a:p>
            <a:pPr marL="342900" lvl="0" indent="-342900" eaLnBrk="1" fontAlgn="auto" hangingPunct="1">
              <a:spcAft>
                <a:spcPts val="0"/>
              </a:spcAft>
              <a:buAutoNum type="arabicPeriod"/>
              <a:defRPr/>
            </a:pPr>
            <a:r>
              <a:rPr lang="pl-PL" sz="1800" dirty="0">
                <a:latin typeface="+mj-lt"/>
              </a:rPr>
              <a:t>Sterowanie poziomem oleju w kolumnach olejowych przed pompami.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1674FAF-6D00-6FA8-8373-96178D99B0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4098" y="3429000"/>
            <a:ext cx="1184760" cy="316190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CAD5038-2669-FD34-1A2A-B9EC96A2EC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55844" y="1488983"/>
            <a:ext cx="1915723" cy="5150886"/>
          </a:xfrm>
          <a:prstGeom prst="rect">
            <a:avLst/>
          </a:prstGeom>
        </p:spPr>
      </p:pic>
      <p:sp>
        <p:nvSpPr>
          <p:cNvPr id="20" name="Tytuł 1">
            <a:extLst>
              <a:ext uri="{FF2B5EF4-FFF2-40B4-BE49-F238E27FC236}">
                <a16:creationId xmlns:a16="http://schemas.microsoft.com/office/drawing/2014/main" id="{F5E676E4-21AF-AB88-74A4-E8C07238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Projekty atomowe.</a:t>
            </a:r>
          </a:p>
        </p:txBody>
      </p:sp>
    </p:spTree>
    <p:extLst>
      <p:ext uri="{BB962C8B-B14F-4D97-AF65-F5344CB8AC3E}">
        <p14:creationId xmlns:p14="http://schemas.microsoft.com/office/powerpoint/2010/main" val="2647610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Projekty atomowe.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Realizacje i dostawy do elektrowni atomowych.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2051152-ABB9-717F-5875-CAD0DC473D4C}"/>
              </a:ext>
            </a:extLst>
          </p:cNvPr>
          <p:cNvSpPr txBox="1"/>
          <p:nvPr/>
        </p:nvSpPr>
        <p:spPr>
          <a:xfrm>
            <a:off x="838200" y="2735780"/>
            <a:ext cx="6098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b="1" dirty="0"/>
              <a:t>Elektrownia Jądrowa </a:t>
            </a:r>
            <a:r>
              <a:rPr lang="pl-PL" sz="1800" b="1" dirty="0" err="1"/>
              <a:t>Hinkley</a:t>
            </a:r>
            <a:r>
              <a:rPr lang="pl-PL" sz="1800" b="1" dirty="0"/>
              <a:t> Point C – Wielka Brytania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dirty="0">
                <a:latin typeface="+mj-lt"/>
              </a:rPr>
              <a:t>ZAWÓR REGULACYJNY TRÓJDROGOWY DN200 PN16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dirty="0">
                <a:latin typeface="+mj-lt"/>
              </a:rPr>
              <a:t>Układ chłodzenie stojana generatora.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359C1AC-0E30-8E9B-83A3-0193A3357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brightnessContrast bright="34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42" y="4108100"/>
            <a:ext cx="4515132" cy="253247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DFAE999-BB55-0017-3800-3D54E7E46E5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5648" y="1460905"/>
            <a:ext cx="1368152" cy="2324902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E924FFF1-EB48-35F8-9258-3636E3ECF41E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0273553" y="3785807"/>
            <a:ext cx="396171" cy="874368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Obraz 12">
            <a:extLst>
              <a:ext uri="{FF2B5EF4-FFF2-40B4-BE49-F238E27FC236}">
                <a16:creationId xmlns:a16="http://schemas.microsoft.com/office/drawing/2014/main" id="{A285A850-F8B7-C9DC-364D-E533916CA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918" y="4440805"/>
            <a:ext cx="2747736" cy="2052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23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Projekty atomowe.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Realizacje i dostawy do elektrowni atomowych.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2051152-ABB9-717F-5875-CAD0DC473D4C}"/>
              </a:ext>
            </a:extLst>
          </p:cNvPr>
          <p:cNvSpPr txBox="1"/>
          <p:nvPr/>
        </p:nvSpPr>
        <p:spPr>
          <a:xfrm>
            <a:off x="838200" y="2735780"/>
            <a:ext cx="6098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b="1" dirty="0"/>
              <a:t>Elektrownia Jądrowa </a:t>
            </a:r>
            <a:r>
              <a:rPr lang="pl-PL" sz="1800" b="1" dirty="0" err="1"/>
              <a:t>Akkuyu</a:t>
            </a:r>
            <a:r>
              <a:rPr lang="pl-PL" sz="1800" b="1" dirty="0"/>
              <a:t> – Turcja (</a:t>
            </a:r>
            <a:r>
              <a:rPr lang="pl-PL" sz="1800" b="1" dirty="0" err="1"/>
              <a:t>Büyükeceli</a:t>
            </a:r>
            <a:r>
              <a:rPr lang="pl-PL" sz="1800" b="1" dirty="0"/>
              <a:t>)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dirty="0">
                <a:latin typeface="+mj-lt"/>
              </a:rPr>
              <a:t>TRÓJDROGOWY ZAWÓR NADMIAROWO/OBEJŚCIOWY TYP ZBP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dirty="0">
                <a:latin typeface="+mj-lt"/>
              </a:rPr>
              <a:t>Układ uszczelnienia olejowego łożysk generatora.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715973F-AC38-0529-FF4B-308F5866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6308" y="1610006"/>
            <a:ext cx="3160242" cy="494818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75B2CFE-492E-ED55-E5F0-E0618F537A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6831" y="4213108"/>
            <a:ext cx="3204821" cy="230956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365DE30-6C5A-BEA4-1544-1F137FF661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1652" y="4017352"/>
            <a:ext cx="3364194" cy="25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96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Projekty atomowe.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Realizacje i dostawy do elektrowni atomowych.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2051152-ABB9-717F-5875-CAD0DC473D4C}"/>
              </a:ext>
            </a:extLst>
          </p:cNvPr>
          <p:cNvSpPr txBox="1"/>
          <p:nvPr/>
        </p:nvSpPr>
        <p:spPr>
          <a:xfrm>
            <a:off x="838200" y="2735780"/>
            <a:ext cx="6098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pl-PL" sz="1800" b="1" dirty="0"/>
              <a:t>Elektrownia Jądrowa </a:t>
            </a:r>
            <a:r>
              <a:rPr lang="pl-PL" sz="1800" b="1" dirty="0" err="1"/>
              <a:t>Akkuyu</a:t>
            </a:r>
            <a:r>
              <a:rPr lang="pl-PL" sz="1800" b="1" dirty="0"/>
              <a:t> – Turcja (</a:t>
            </a:r>
            <a:r>
              <a:rPr lang="pl-PL" sz="1800" b="1" dirty="0" err="1"/>
              <a:t>Büyükeceli</a:t>
            </a:r>
            <a:r>
              <a:rPr lang="pl-PL" sz="1800" b="1" dirty="0"/>
              <a:t>)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pl-PL" dirty="0">
                <a:latin typeface="+mj-lt"/>
              </a:rPr>
              <a:t>Regulatory bezpośredniego działania ZSN5</a:t>
            </a:r>
          </a:p>
          <a:p>
            <a:pPr>
              <a:defRPr/>
            </a:pPr>
            <a:r>
              <a:rPr lang="pl-PL" dirty="0">
                <a:latin typeface="+mj-lt"/>
              </a:rPr>
              <a:t>Układ uszczelnienia olejowego łożysk generatora.</a:t>
            </a:r>
          </a:p>
          <a:p>
            <a:pPr lvl="0" eaLnBrk="1" fontAlgn="auto" hangingPunct="1">
              <a:spcAft>
                <a:spcPts val="0"/>
              </a:spcAft>
              <a:defRPr/>
            </a:pPr>
            <a:endParaRPr lang="pl-PL" sz="18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D5B65B3-E86C-CD3A-23DA-841FA06E68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7712" y="892297"/>
            <a:ext cx="2217549" cy="56182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2FB0BBD-A4D1-FCF4-6DC0-AD633D8C86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634" y="3612854"/>
            <a:ext cx="1572420" cy="295560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4FD1446-F881-80E6-C89C-ED32656220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6441" y="3522042"/>
            <a:ext cx="1850298" cy="303088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B65EE74-A137-21D4-461D-9E7B9CBBB3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7130" y="4213108"/>
            <a:ext cx="2859674" cy="22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04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F656841C-D37E-F63A-C017-99AFB87E5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66218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Rozwój koncepcji niskoemisyjnej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C291A05-0AA0-18EA-2B9F-310D48AFB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26" y="2901327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7701AA-EFB9-DD39-194C-7E058116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887"/>
            <a:ext cx="10515600" cy="1325563"/>
          </a:xfrm>
        </p:spPr>
        <p:txBody>
          <a:bodyPr/>
          <a:lstStyle/>
          <a:p>
            <a:r>
              <a:rPr lang="pl-PL" b="1" dirty="0">
                <a:cs typeface="Arial" panose="020B0604020202020204" pitchFamily="34" charset="0"/>
              </a:rPr>
              <a:t>Zakłady Automatyki POLNA S.A.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C54FAD-D441-7B4D-0E89-90A88B11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020"/>
            <a:ext cx="10515600" cy="4351338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+mj-lt"/>
              </a:rPr>
              <a:t>Lokalizacja: </a:t>
            </a:r>
            <a:r>
              <a:rPr lang="pl-PL" sz="2400" b="1" dirty="0">
                <a:latin typeface="+mj-lt"/>
              </a:rPr>
              <a:t>Przemyśl</a:t>
            </a:r>
          </a:p>
          <a:p>
            <a:r>
              <a:rPr lang="pl-PL" sz="2400" dirty="0">
                <a:latin typeface="+mj-lt"/>
              </a:rPr>
              <a:t>Początek działalności: </a:t>
            </a:r>
            <a:r>
              <a:rPr lang="pl-PL" sz="2400" b="1" dirty="0">
                <a:latin typeface="+mj-lt"/>
              </a:rPr>
              <a:t>1923</a:t>
            </a:r>
          </a:p>
          <a:p>
            <a:r>
              <a:rPr lang="pl-PL" sz="2400" dirty="0">
                <a:latin typeface="+mj-lt"/>
              </a:rPr>
              <a:t>Branża: </a:t>
            </a:r>
            <a:r>
              <a:rPr lang="pl-PL" sz="2400" b="1" dirty="0">
                <a:latin typeface="+mj-lt"/>
              </a:rPr>
              <a:t>automatyka przemysłowa</a:t>
            </a:r>
          </a:p>
          <a:p>
            <a:r>
              <a:rPr lang="pl-PL" sz="2400" dirty="0">
                <a:latin typeface="+mj-lt"/>
              </a:rPr>
              <a:t>Kluczowy biznes: </a:t>
            </a:r>
            <a:r>
              <a:rPr lang="pl-PL" sz="2400" b="1" dirty="0">
                <a:latin typeface="+mj-lt"/>
              </a:rPr>
              <a:t>zawory regulacyjne</a:t>
            </a:r>
          </a:p>
          <a:p>
            <a:r>
              <a:rPr lang="pl-PL" sz="2400" dirty="0">
                <a:latin typeface="+mj-lt"/>
              </a:rPr>
              <a:t>Kapitał: </a:t>
            </a:r>
            <a:r>
              <a:rPr lang="pl-PL" sz="2400" b="1" dirty="0">
                <a:latin typeface="+mj-lt"/>
              </a:rPr>
              <a:t>polski</a:t>
            </a:r>
          </a:p>
          <a:p>
            <a:r>
              <a:rPr lang="pl-PL" sz="2400" dirty="0">
                <a:latin typeface="+mj-lt"/>
              </a:rPr>
              <a:t>Zatrudnienie: </a:t>
            </a:r>
            <a:r>
              <a:rPr lang="pl-PL" sz="2400" b="1" dirty="0">
                <a:latin typeface="+mj-lt"/>
              </a:rPr>
              <a:t>~180 osób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C34F6EA-6EF4-D3C1-5562-75EAC17B99FF}"/>
              </a:ext>
            </a:extLst>
          </p:cNvPr>
          <p:cNvSpPr txBox="1"/>
          <p:nvPr/>
        </p:nvSpPr>
        <p:spPr>
          <a:xfrm>
            <a:off x="838198" y="4821607"/>
            <a:ext cx="3883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Najwyższa jakość i niezawodność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wyrobów dla naszych Klientów.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47A22A0-87B7-38CD-C30A-7CB144F95DEF}"/>
              </a:ext>
            </a:extLst>
          </p:cNvPr>
          <p:cNvSpPr txBox="1"/>
          <p:nvPr/>
        </p:nvSpPr>
        <p:spPr>
          <a:xfrm>
            <a:off x="4915498" y="4819365"/>
            <a:ext cx="4292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Ukierunkowanie na badania i rozwój.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100 lat tradycji.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3DD6FE4-0DEE-3A40-B302-D715E031EC68}"/>
              </a:ext>
            </a:extLst>
          </p:cNvPr>
          <p:cNvSpPr txBox="1"/>
          <p:nvPr/>
        </p:nvSpPr>
        <p:spPr>
          <a:xfrm>
            <a:off x="838197" y="5527251"/>
            <a:ext cx="3584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Pełny nadzór nad realizacją projektu.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282A436-7FF2-89C9-4FD4-EEF2E166A398}"/>
              </a:ext>
            </a:extLst>
          </p:cNvPr>
          <p:cNvSpPr txBox="1"/>
          <p:nvPr/>
        </p:nvSpPr>
        <p:spPr>
          <a:xfrm>
            <a:off x="4915498" y="5527251"/>
            <a:ext cx="3692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Profesjonalna obsługa</a:t>
            </a:r>
            <a:br>
              <a:rPr lang="pl-PL" sz="2000" dirty="0">
                <a:latin typeface="+mj-lt"/>
              </a:rPr>
            </a:br>
            <a:r>
              <a:rPr lang="pl-PL" sz="2000" dirty="0">
                <a:latin typeface="+mj-lt"/>
              </a:rPr>
              <a:t>i doradztwo techniczne.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33E9207-4540-3BD3-4836-68033895ED24}"/>
              </a:ext>
            </a:extLst>
          </p:cNvPr>
          <p:cNvSpPr txBox="1"/>
          <p:nvPr/>
        </p:nvSpPr>
        <p:spPr>
          <a:xfrm>
            <a:off x="838199" y="1219010"/>
            <a:ext cx="8775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to polski producent zaworów regulacyjnych ze 100 letnią tradycją.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5A7091B-6BE0-0213-613B-002FA336A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21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Rozwój koncepcji niskoemisyjnej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93392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Zmiany wymogów na przestrzeni lat: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04F1621-B7E0-A8B3-268E-EBB0CEB14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25" y="2838920"/>
            <a:ext cx="2272209" cy="351435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506C8C9-5853-B59B-1C2D-56A8C318F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584" y="2087984"/>
            <a:ext cx="2296152" cy="361893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9D8C774-370B-CB56-3788-D2913EB39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51" y="2979495"/>
            <a:ext cx="2918584" cy="351435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C726D68-0101-EB52-9CCF-16A6A77BD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3" y="2409192"/>
            <a:ext cx="2899738" cy="307331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5409308-3428-0147-0131-9EB0B2CD1472}"/>
              </a:ext>
            </a:extLst>
          </p:cNvPr>
          <p:cNvSpPr txBox="1"/>
          <p:nvPr/>
        </p:nvSpPr>
        <p:spPr>
          <a:xfrm>
            <a:off x="6096000" y="2889975"/>
            <a:ext cx="31649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Etap II: docisk sprężynowy TA-Luft</a:t>
            </a:r>
          </a:p>
          <a:p>
            <a:endParaRPr lang="pl-PL" dirty="0">
              <a:latin typeface="+mj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3074500-861E-5E4A-412D-8D830DA872BB}"/>
              </a:ext>
            </a:extLst>
          </p:cNvPr>
          <p:cNvSpPr txBox="1"/>
          <p:nvPr/>
        </p:nvSpPr>
        <p:spPr>
          <a:xfrm>
            <a:off x="8592719" y="1780208"/>
            <a:ext cx="34265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Etap III: docisk sprężynowy ISO15848-1</a:t>
            </a:r>
          </a:p>
          <a:p>
            <a:endParaRPr lang="pl-PL" dirty="0">
              <a:latin typeface="+mj-lt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F19C80B-5DF8-007E-1177-DD391EF8B3D2}"/>
              </a:ext>
            </a:extLst>
          </p:cNvPr>
          <p:cNvSpPr txBox="1"/>
          <p:nvPr/>
        </p:nvSpPr>
        <p:spPr>
          <a:xfrm>
            <a:off x="2334996" y="2487060"/>
            <a:ext cx="24310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Etap I: docisk śrubowy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7887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Rozwój koncepcji niskoemisyjnej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Zmiany wymogów na przestrzeni lat: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9782AD58-4F7C-CC5E-3151-DDF9B474E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27" y="1772137"/>
            <a:ext cx="4057291" cy="5071614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C726D68-0101-EB52-9CCF-16A6A77BD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81" y="1027906"/>
            <a:ext cx="3010321" cy="319051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E2D21C4F-0725-54BC-4A4F-0CA40C3A1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60" y="1981169"/>
            <a:ext cx="3696030" cy="4620037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04F1621-B7E0-A8B3-268E-EBB0CEB14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04" y="1300055"/>
            <a:ext cx="2197074" cy="339814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79E9DA3-360A-A748-24D8-2E343A9BAEB6}"/>
              </a:ext>
            </a:extLst>
          </p:cNvPr>
          <p:cNvSpPr txBox="1"/>
          <p:nvPr/>
        </p:nvSpPr>
        <p:spPr>
          <a:xfrm>
            <a:off x="799563" y="1748067"/>
            <a:ext cx="37366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Docisk śrubowy: pakunki dociskane dławikiem śrubowym</a:t>
            </a:r>
          </a:p>
          <a:p>
            <a:endParaRPr lang="pl-PL" sz="1600" dirty="0">
              <a:latin typeface="+mj-lt"/>
            </a:endParaRPr>
          </a:p>
          <a:p>
            <a:r>
              <a:rPr lang="pl-PL" sz="1600" dirty="0">
                <a:latin typeface="+mj-lt"/>
              </a:rPr>
              <a:t>Wymagania:</a:t>
            </a:r>
          </a:p>
          <a:p>
            <a:r>
              <a:rPr lang="pl-PL" sz="1600" dirty="0">
                <a:latin typeface="+mj-lt"/>
              </a:rPr>
              <a:t>Uzyskanie odpowiedniej szczelności w próbie ciśnieniowej (spadek ciśnienia w czasie)</a:t>
            </a: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4064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193783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Zmiany wymogów na przestrzeni lat: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C9AC574-2AFC-5DD7-C4AF-454F5CE3DBC9}"/>
              </a:ext>
            </a:extLst>
          </p:cNvPr>
          <p:cNvSpPr txBox="1"/>
          <p:nvPr/>
        </p:nvSpPr>
        <p:spPr>
          <a:xfrm>
            <a:off x="971849" y="2120227"/>
            <a:ext cx="3092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171FA2D-34FD-7D21-C42D-569C73F6D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04" y="1757835"/>
            <a:ext cx="3578647" cy="430915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657C033-23EF-061E-A0E3-E03C6879F4AD}"/>
              </a:ext>
            </a:extLst>
          </p:cNvPr>
          <p:cNvSpPr txBox="1"/>
          <p:nvPr/>
        </p:nvSpPr>
        <p:spPr>
          <a:xfrm>
            <a:off x="838200" y="1501559"/>
            <a:ext cx="42341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Docisk śrubowy z zestawem sprężyn talerzowych: zużycie pakunków jest kompensowane przez nacisk od sprężyn</a:t>
            </a:r>
          </a:p>
          <a:p>
            <a:endParaRPr lang="pl-PL" sz="1600" dirty="0">
              <a:latin typeface="+mj-lt"/>
            </a:endParaRPr>
          </a:p>
          <a:p>
            <a:r>
              <a:rPr lang="pl-PL" sz="1600" dirty="0">
                <a:latin typeface="+mj-lt"/>
              </a:rPr>
              <a:t>Wymagania:</a:t>
            </a:r>
          </a:p>
          <a:p>
            <a:r>
              <a:rPr lang="pl-PL" sz="1600" dirty="0">
                <a:latin typeface="+mj-lt"/>
              </a:rPr>
              <a:t>Użyte pakunki zgodne z TA-Luft</a:t>
            </a:r>
          </a:p>
          <a:p>
            <a:r>
              <a:rPr lang="pl-PL" sz="1600" dirty="0">
                <a:latin typeface="+mj-lt"/>
              </a:rPr>
              <a:t>Uzyskanie odpowiedniej szczelności w próbie ciśnieniowej (spadek ciśnienia w czasie)</a:t>
            </a:r>
          </a:p>
          <a:p>
            <a:endParaRPr lang="pl-PL" sz="1600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6D74F44-575B-1DAF-4891-6FCE654EE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13">
            <a:off x="6852196" y="1039694"/>
            <a:ext cx="5213561" cy="561829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Rozwój koncepcji niskoemisyjnej</a:t>
            </a:r>
          </a:p>
        </p:txBody>
      </p:sp>
    </p:spTree>
    <p:extLst>
      <p:ext uri="{BB962C8B-B14F-4D97-AF65-F5344CB8AC3E}">
        <p14:creationId xmlns:p14="http://schemas.microsoft.com/office/powerpoint/2010/main" val="1497998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C8F2B2C-1687-9ACC-A579-D0BE42560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25" y="801537"/>
            <a:ext cx="4203940" cy="5254925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Rozwój koncepcji niskoemisyjnej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Zmiany wymogów na przestrzeni lat: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C07F0D9-ADB8-FE78-9DFE-758C2EE0FB01}"/>
              </a:ext>
            </a:extLst>
          </p:cNvPr>
          <p:cNvSpPr txBox="1"/>
          <p:nvPr/>
        </p:nvSpPr>
        <p:spPr>
          <a:xfrm>
            <a:off x="923025" y="1633989"/>
            <a:ext cx="1402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ISO15848-1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4DCE0FE-8E87-D18F-D45D-FFFB7EEE9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19" y="1607710"/>
            <a:ext cx="2998027" cy="4725151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421AFEE-CED4-F1AE-D2C4-83B4470E5449}"/>
              </a:ext>
            </a:extLst>
          </p:cNvPr>
          <p:cNvSpPr txBox="1"/>
          <p:nvPr/>
        </p:nvSpPr>
        <p:spPr>
          <a:xfrm>
            <a:off x="813040" y="2126750"/>
            <a:ext cx="423413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Docisk śrubowy z zestawem sprężyn talerzowych: zużycie pakunków jest kompensowane przez nacisk od sprężyn</a:t>
            </a:r>
          </a:p>
          <a:p>
            <a:endParaRPr lang="pl-PL" sz="1600" dirty="0">
              <a:latin typeface="+mj-lt"/>
            </a:endParaRPr>
          </a:p>
          <a:p>
            <a:r>
              <a:rPr lang="pl-PL" sz="1600" dirty="0">
                <a:latin typeface="+mj-lt"/>
              </a:rPr>
              <a:t>Wymagania:</a:t>
            </a:r>
          </a:p>
          <a:p>
            <a:r>
              <a:rPr lang="pl-PL" sz="1600" dirty="0">
                <a:latin typeface="+mj-lt"/>
              </a:rPr>
              <a:t>Użyte pakunki zgodne z certyfikatem ISO15848-1</a:t>
            </a:r>
          </a:p>
          <a:p>
            <a:r>
              <a:rPr lang="pl-PL" sz="1600" dirty="0">
                <a:latin typeface="+mj-lt"/>
              </a:rPr>
              <a:t>Uzyskanie odpowiedniej szczelności w próbie ciśnieniowej (spadek ciśnienia w czasie)</a:t>
            </a:r>
          </a:p>
          <a:p>
            <a:r>
              <a:rPr lang="pl-PL" sz="1600" dirty="0">
                <a:latin typeface="+mj-lt"/>
              </a:rPr>
              <a:t>Uzyskanie odpowiedniej szczelności w próbie helowej przy użyciu </a:t>
            </a:r>
            <a:r>
              <a:rPr lang="pl-PL" sz="1600" dirty="0" err="1">
                <a:latin typeface="+mj-lt"/>
              </a:rPr>
              <a:t>sniffera</a:t>
            </a:r>
            <a:r>
              <a:rPr lang="pl-PL" sz="1600" dirty="0">
                <a:latin typeface="+mj-lt"/>
              </a:rPr>
              <a:t> wg ISO15848-2</a:t>
            </a:r>
          </a:p>
          <a:p>
            <a:endParaRPr lang="pl-PL" sz="1600" dirty="0">
              <a:latin typeface="+mj-lt"/>
            </a:endParaRPr>
          </a:p>
          <a:p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8699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Wymogi dotyczące emisji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Procedura odbioru zaworów produkcyjnych wg ISO15848-2: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BC80424-0CBA-7225-A86E-6EAEED072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807" y="1511859"/>
            <a:ext cx="4485993" cy="102672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7F2F935-BC6B-0AE6-FBB9-B4DBAE455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40" y="4663567"/>
            <a:ext cx="3951195" cy="162243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ABC6555-BFB2-4E02-4259-E65CC2904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56" y="2053895"/>
            <a:ext cx="4285165" cy="260967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26C60D1-1018-CDC6-C94D-BC6E1856D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7296"/>
            <a:ext cx="5486730" cy="401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95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1DF7BD5-F63F-E061-A893-D04B283E32F0}"/>
              </a:ext>
            </a:extLst>
          </p:cNvPr>
          <p:cNvSpPr txBox="1"/>
          <p:nvPr/>
        </p:nvSpPr>
        <p:spPr>
          <a:xfrm>
            <a:off x="8939767" y="5205070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-46°C ÷ +200°C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10÷420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PN10-CL2500</a:t>
            </a:r>
          </a:p>
          <a:p>
            <a:endParaRPr lang="pl-PL" sz="2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1FF87BB-2275-808F-A93D-4A67036CE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12" y="1033573"/>
            <a:ext cx="4492342" cy="561542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DAE22EE-21C5-83D1-5C4D-EB83740EBFFC}"/>
              </a:ext>
            </a:extLst>
          </p:cNvPr>
          <p:cNvSpPr txBox="1"/>
          <p:nvPr/>
        </p:nvSpPr>
        <p:spPr>
          <a:xfrm>
            <a:off x="838200" y="2086961"/>
            <a:ext cx="49134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cs typeface="Arial" panose="020B0604020202020204" pitchFamily="34" charset="0"/>
              </a:rPr>
              <a:t>Wymagania:</a:t>
            </a:r>
          </a:p>
          <a:p>
            <a:r>
              <a:rPr lang="pl-PL" sz="2000" dirty="0">
                <a:cs typeface="Arial" panose="020B0604020202020204" pitchFamily="34" charset="0"/>
              </a:rPr>
              <a:t>- wysoka szczelność armatury - (klasa B)</a:t>
            </a:r>
          </a:p>
          <a:p>
            <a:r>
              <a:rPr lang="pl-PL" sz="2000" dirty="0">
                <a:cs typeface="Arial" panose="020B0604020202020204" pitchFamily="34" charset="0"/>
              </a:rPr>
              <a:t>- uszczelnienie z dociskiem sprężynowym</a:t>
            </a:r>
          </a:p>
          <a:p>
            <a:r>
              <a:rPr lang="pl-PL" sz="2000" dirty="0">
                <a:cs typeface="Arial" panose="020B0604020202020204" pitchFamily="34" charset="0"/>
              </a:rPr>
              <a:t>- PTFE / grafit</a:t>
            </a:r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Wymagania stawiane armaturze regulacyjnej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356990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Przemysł petrochemiczny i gazowniczy (</a:t>
            </a:r>
            <a:r>
              <a:rPr lang="pl-PL" sz="1600" dirty="0" err="1">
                <a:latin typeface="+mj-lt"/>
              </a:rPr>
              <a:t>oil&amp;gas</a:t>
            </a:r>
            <a:r>
              <a:rPr lang="pl-PL" sz="1600" dirty="0"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275C57C-B42A-7A68-B87E-4B00D54C5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03" y="1403170"/>
            <a:ext cx="2797467" cy="372995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9DB9CA0-C983-102B-818C-328733A71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78" y="3429000"/>
            <a:ext cx="4094521" cy="316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36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Branża chemiczna (</a:t>
            </a:r>
            <a:r>
              <a:rPr lang="pl-PL" sz="1600" dirty="0" err="1">
                <a:latin typeface="+mj-lt"/>
              </a:rPr>
              <a:t>chemical</a:t>
            </a:r>
            <a:r>
              <a:rPr lang="pl-PL" sz="1600" dirty="0"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1DF7BD5-F63F-E061-A893-D04B283E32F0}"/>
              </a:ext>
            </a:extLst>
          </p:cNvPr>
          <p:cNvSpPr txBox="1"/>
          <p:nvPr/>
        </p:nvSpPr>
        <p:spPr>
          <a:xfrm>
            <a:off x="8623064" y="4732961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-29°C ÷ +200°C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10÷50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PN10-CL300</a:t>
            </a:r>
          </a:p>
          <a:p>
            <a:endParaRPr lang="pl-PL" sz="2400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1DF13989-FD65-EF55-A7B7-374607B6E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24" y="1242572"/>
            <a:ext cx="4492342" cy="561542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9F4A0A2-DA8D-1275-AE8E-D5A16A3BC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68" y="1554765"/>
            <a:ext cx="3934226" cy="2622817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Wymagania stawiane armaturze regulacyjnej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FE93D16-9CA7-48E0-11AA-59B68B79A547}"/>
              </a:ext>
            </a:extLst>
          </p:cNvPr>
          <p:cNvSpPr txBox="1"/>
          <p:nvPr/>
        </p:nvSpPr>
        <p:spPr>
          <a:xfrm>
            <a:off x="838200" y="2012183"/>
            <a:ext cx="491348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cs typeface="Arial" panose="020B0604020202020204" pitchFamily="34" charset="0"/>
              </a:rPr>
              <a:t>Wymagania:</a:t>
            </a:r>
          </a:p>
          <a:p>
            <a:r>
              <a:rPr lang="pl-PL" sz="2000" dirty="0">
                <a:cs typeface="Arial" panose="020B0604020202020204" pitchFamily="34" charset="0"/>
              </a:rPr>
              <a:t>- bardzo wysoka szczelność armatury (klasa A)</a:t>
            </a:r>
          </a:p>
          <a:p>
            <a:r>
              <a:rPr lang="pl-PL" sz="2000" dirty="0">
                <a:cs typeface="Arial" panose="020B0604020202020204" pitchFamily="34" charset="0"/>
              </a:rPr>
              <a:t>- odporność na media żrące i toksyczne</a:t>
            </a:r>
          </a:p>
          <a:p>
            <a:r>
              <a:rPr lang="pl-PL" sz="2000" dirty="0">
                <a:cs typeface="Arial" panose="020B0604020202020204" pitchFamily="34" charset="0"/>
              </a:rPr>
              <a:t>- uszczelnienia oparte o mieszek oraz PTFE</a:t>
            </a:r>
          </a:p>
          <a:p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08A2FB94-1983-7A6C-0231-8C75DF029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1" y="3941380"/>
            <a:ext cx="3541862" cy="236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5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1DF7BD5-F63F-E061-A893-D04B283E32F0}"/>
              </a:ext>
            </a:extLst>
          </p:cNvPr>
          <p:cNvSpPr txBox="1"/>
          <p:nvPr/>
        </p:nvSpPr>
        <p:spPr>
          <a:xfrm>
            <a:off x="8797679" y="4985445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RT ÷ +400°C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10÷420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PN10-CL2500</a:t>
            </a:r>
          </a:p>
          <a:p>
            <a:endParaRPr lang="pl-PL" sz="24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Wymagania stawiane armaturze regulacyjnej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0BEB75-94B3-34DE-07E4-C50CB3E590AC}"/>
              </a:ext>
            </a:extLst>
          </p:cNvPr>
          <p:cNvSpPr txBox="1"/>
          <p:nvPr/>
        </p:nvSpPr>
        <p:spPr>
          <a:xfrm>
            <a:off x="838200" y="1242676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Branża energetyczna (</a:t>
            </a:r>
            <a:r>
              <a:rPr lang="pl-PL" sz="1600" dirty="0" err="1">
                <a:latin typeface="+mj-lt"/>
              </a:rPr>
              <a:t>power</a:t>
            </a:r>
            <a:r>
              <a:rPr lang="pl-PL" sz="1600" dirty="0">
                <a:latin typeface="+mj-lt"/>
              </a:rPr>
              <a:t> </a:t>
            </a:r>
            <a:r>
              <a:rPr lang="pl-PL" sz="1600" dirty="0" err="1">
                <a:latin typeface="+mj-lt"/>
              </a:rPr>
              <a:t>generation</a:t>
            </a:r>
            <a:r>
              <a:rPr lang="pl-PL" sz="1600" dirty="0">
                <a:latin typeface="+mj-lt"/>
              </a:rPr>
              <a:t>)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BCB5AE5-6173-3FB4-0786-DAE51E022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12" y="1287133"/>
            <a:ext cx="4396021" cy="5495026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FE93D16-9CA7-48E0-11AA-59B68B79A547}"/>
              </a:ext>
            </a:extLst>
          </p:cNvPr>
          <p:cNvSpPr txBox="1"/>
          <p:nvPr/>
        </p:nvSpPr>
        <p:spPr>
          <a:xfrm>
            <a:off x="838200" y="1972543"/>
            <a:ext cx="491348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cs typeface="Arial" panose="020B0604020202020204" pitchFamily="34" charset="0"/>
              </a:rPr>
              <a:t>Wymagania:</a:t>
            </a:r>
          </a:p>
          <a:p>
            <a:r>
              <a:rPr lang="pl-PL" sz="2000" dirty="0">
                <a:cs typeface="Arial" panose="020B0604020202020204" pitchFamily="34" charset="0"/>
              </a:rPr>
              <a:t>- wysoka szczelność armatury</a:t>
            </a:r>
          </a:p>
          <a:p>
            <a:r>
              <a:rPr lang="pl-PL" sz="2000" dirty="0">
                <a:cs typeface="Arial" panose="020B0604020202020204" pitchFamily="34" charset="0"/>
              </a:rPr>
              <a:t>- uszczelnienie z dociskiem sprężynowym</a:t>
            </a:r>
          </a:p>
          <a:p>
            <a:r>
              <a:rPr lang="pl-PL" sz="2000" dirty="0">
                <a:cs typeface="Arial" panose="020B0604020202020204" pitchFamily="34" charset="0"/>
              </a:rPr>
              <a:t>- grafit</a:t>
            </a:r>
            <a:endParaRPr lang="pl-PL" sz="2400" dirty="0">
              <a:cs typeface="Arial" panose="020B0604020202020204" pitchFamily="34" charset="0"/>
            </a:endParaRPr>
          </a:p>
          <a:p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2FE0CDD-F1EB-2AD8-67DE-EDF4D9714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4" y="3862165"/>
            <a:ext cx="3960491" cy="263968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FE2BAE4-77AB-4468-5CA0-F050C0A7B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3" y="1348677"/>
            <a:ext cx="2366087" cy="35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98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E3BCE8-93F6-1282-BBBB-90AF82C5539C}"/>
              </a:ext>
            </a:extLst>
          </p:cNvPr>
          <p:cNvSpPr txBox="1"/>
          <p:nvPr/>
        </p:nvSpPr>
        <p:spPr>
          <a:xfrm>
            <a:off x="838200" y="1241639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Planowany zakres certyfikacji: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04A7D21-BC93-34D2-21AD-B007037A7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1" y="1782372"/>
            <a:ext cx="3325286" cy="442890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F5A6374-E092-22B8-DCA0-177898AE973B}"/>
              </a:ext>
            </a:extLst>
          </p:cNvPr>
          <p:cNvSpPr txBox="1"/>
          <p:nvPr/>
        </p:nvSpPr>
        <p:spPr>
          <a:xfrm>
            <a:off x="8020345" y="1782372"/>
            <a:ext cx="35590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RT ÷ +400°C</a:t>
            </a:r>
          </a:p>
          <a:p>
            <a:r>
              <a:rPr lang="pl-PL" sz="2400" dirty="0">
                <a:cs typeface="Arial" panose="020B0604020202020204" pitchFamily="34" charset="0"/>
              </a:rPr>
              <a:t>Etap I: 110 bar (</a:t>
            </a:r>
            <a:r>
              <a:rPr lang="pl-PL" sz="2400" dirty="0" err="1">
                <a:cs typeface="Arial" panose="020B0604020202020204" pitchFamily="34" charset="0"/>
              </a:rPr>
              <a:t>Garlock</a:t>
            </a:r>
            <a:r>
              <a:rPr lang="pl-PL" sz="2400" dirty="0">
                <a:cs typeface="Arial" panose="020B0604020202020204" pitchFamily="34" charset="0"/>
              </a:rPr>
              <a:t>)</a:t>
            </a:r>
          </a:p>
          <a:p>
            <a:r>
              <a:rPr lang="pl-PL" sz="2400" dirty="0">
                <a:cs typeface="Arial" panose="020B0604020202020204" pitchFamily="34" charset="0"/>
              </a:rPr>
              <a:t>Etap II: 160 bar (</a:t>
            </a:r>
            <a:r>
              <a:rPr lang="pl-PL" sz="2400" dirty="0" err="1">
                <a:cs typeface="Arial" panose="020B0604020202020204" pitchFamily="34" charset="0"/>
              </a:rPr>
              <a:t>SpeTech</a:t>
            </a:r>
            <a:r>
              <a:rPr lang="pl-PL" sz="2400" dirty="0">
                <a:cs typeface="Arial" panose="020B0604020202020204" pitchFamily="34" charset="0"/>
              </a:rPr>
              <a:t>)</a:t>
            </a:r>
          </a:p>
          <a:p>
            <a:endParaRPr lang="pl-PL" sz="240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BB2A5744-30CF-3758-F741-4623A52FD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00" y="1782372"/>
            <a:ext cx="3184151" cy="2844075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F80D3011-B1F3-E5DC-5F1F-9155AAAF6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82" y="4016533"/>
            <a:ext cx="4961299" cy="26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04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E3BCE8-93F6-1282-BBBB-90AF82C5539C}"/>
              </a:ext>
            </a:extLst>
          </p:cNvPr>
          <p:cNvSpPr txBox="1"/>
          <p:nvPr/>
        </p:nvSpPr>
        <p:spPr>
          <a:xfrm>
            <a:off x="838200" y="1241639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Uzyskane certyfikaty: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5647838-D3B7-6F82-AB97-C4E1F867C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27" y="3965622"/>
            <a:ext cx="1830645" cy="2634343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56505A4-9FBE-41A1-6829-994801EB08F2}"/>
              </a:ext>
            </a:extLst>
          </p:cNvPr>
          <p:cNvSpPr txBox="1"/>
          <p:nvPr/>
        </p:nvSpPr>
        <p:spPr>
          <a:xfrm>
            <a:off x="8657595" y="4528812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RT°C ÷ +400°C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10÷110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PN10-CL600</a:t>
            </a:r>
          </a:p>
          <a:p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19AA46-78F6-4815-2079-8E6BA8E2CBF9}"/>
              </a:ext>
            </a:extLst>
          </p:cNvPr>
          <p:cNvSpPr txBox="1"/>
          <p:nvPr/>
        </p:nvSpPr>
        <p:spPr>
          <a:xfrm>
            <a:off x="4779874" y="2163337"/>
            <a:ext cx="68077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ISO FE CH-CC2-SSA2-t400°C-(110/110)-ISO15848-1</a:t>
            </a:r>
          </a:p>
          <a:p>
            <a:r>
              <a:rPr lang="pl-PL" sz="2400" dirty="0" err="1">
                <a:cs typeface="Arial" panose="020B0604020202020204" pitchFamily="34" charset="0"/>
              </a:rPr>
              <a:t>Garlock</a:t>
            </a:r>
            <a:r>
              <a:rPr lang="pl-PL" sz="2400" dirty="0">
                <a:cs typeface="Arial" panose="020B0604020202020204" pitchFamily="34" charset="0"/>
              </a:rPr>
              <a:t> 1303 FEP – typ uszczelnienia</a:t>
            </a:r>
          </a:p>
          <a:p>
            <a:r>
              <a:rPr lang="pl-PL" sz="2400" dirty="0">
                <a:cs typeface="Arial" panose="020B0604020202020204" pitchFamily="34" charset="0"/>
              </a:rPr>
              <a:t>CC2 - 60 tyś. cykli zaworu</a:t>
            </a:r>
          </a:p>
          <a:p>
            <a:r>
              <a:rPr lang="pl-PL" sz="2400" dirty="0">
                <a:cs typeface="Arial" panose="020B0604020202020204" pitchFamily="34" charset="0"/>
              </a:rPr>
              <a:t>CH- klasa szczelności</a:t>
            </a:r>
          </a:p>
          <a:p>
            <a:r>
              <a:rPr lang="pl-PL" sz="2400" dirty="0">
                <a:cs typeface="Arial" panose="020B0604020202020204" pitchFamily="34" charset="0"/>
              </a:rPr>
              <a:t>SSA2 – dwukrotne dokręcenie śrub dławika</a:t>
            </a:r>
          </a:p>
          <a:p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A8D197E-BFFD-4FD6-4FD1-B2FDD481843C}"/>
              </a:ext>
            </a:extLst>
          </p:cNvPr>
          <p:cNvSpPr txBox="1"/>
          <p:nvPr/>
        </p:nvSpPr>
        <p:spPr>
          <a:xfrm>
            <a:off x="4075493" y="1419181"/>
            <a:ext cx="2490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Etap I</a:t>
            </a:r>
          </a:p>
          <a:p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81C1B61-7EE3-3637-064D-133B8F6B6F93}"/>
              </a:ext>
            </a:extLst>
          </p:cNvPr>
          <p:cNvSpPr txBox="1"/>
          <p:nvPr/>
        </p:nvSpPr>
        <p:spPr>
          <a:xfrm>
            <a:off x="5692800" y="4840993"/>
            <a:ext cx="2490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Typ Z1A</a:t>
            </a:r>
          </a:p>
          <a:p>
            <a:endParaRPr lang="pl-PL" sz="24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8F0A635-275B-888C-A488-D76F5731B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18" y="1617527"/>
            <a:ext cx="3426955" cy="48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2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 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F6F9A0-E2CD-279A-F8B6-84FBC0176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2A3FCBF-B85D-AAEC-9927-9621DCFAE1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"/>
          <a:stretch/>
        </p:blipFill>
        <p:spPr>
          <a:xfrm>
            <a:off x="5199259" y="2453115"/>
            <a:ext cx="2492725" cy="242205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F1A0B0E-3979-DE4C-104D-A25342A407CB}"/>
              </a:ext>
            </a:extLst>
          </p:cNvPr>
          <p:cNvSpPr txBox="1"/>
          <p:nvPr/>
        </p:nvSpPr>
        <p:spPr>
          <a:xfrm>
            <a:off x="742520" y="5053791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</a:t>
            </a:r>
            <a:endParaRPr lang="pl-PL" sz="24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CDD5732-FFE9-FE99-0BB3-D51626BC93F5}"/>
              </a:ext>
            </a:extLst>
          </p:cNvPr>
          <p:cNvSpPr txBox="1"/>
          <p:nvPr/>
        </p:nvSpPr>
        <p:spPr>
          <a:xfrm>
            <a:off x="2344586" y="5053791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Z1A</a:t>
            </a:r>
            <a:endParaRPr lang="pl-PL" sz="24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A7B3513-2330-D5F4-5674-EE6912A4592F}"/>
              </a:ext>
            </a:extLst>
          </p:cNvPr>
          <p:cNvSpPr txBox="1"/>
          <p:nvPr/>
        </p:nvSpPr>
        <p:spPr>
          <a:xfrm>
            <a:off x="3952389" y="5053791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Z1B</a:t>
            </a:r>
            <a:endParaRPr lang="pl-PL" sz="24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A3FEE83-167A-A18C-C1B8-3CAB9B7F722A}"/>
              </a:ext>
            </a:extLst>
          </p:cNvPr>
          <p:cNvSpPr txBox="1"/>
          <p:nvPr/>
        </p:nvSpPr>
        <p:spPr>
          <a:xfrm>
            <a:off x="5973718" y="5053790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Z3</a:t>
            </a:r>
            <a:endParaRPr lang="pl-PL" sz="24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812F145-282C-C654-4440-164754AEF3FD}"/>
              </a:ext>
            </a:extLst>
          </p:cNvPr>
          <p:cNvSpPr txBox="1"/>
          <p:nvPr/>
        </p:nvSpPr>
        <p:spPr>
          <a:xfrm>
            <a:off x="7875771" y="5047790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Z33</a:t>
            </a:r>
            <a:endParaRPr lang="pl-PL" sz="24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DB0ABB9D-E4DE-D315-FBB9-A1A402F1C06F}"/>
              </a:ext>
            </a:extLst>
          </p:cNvPr>
          <p:cNvSpPr txBox="1"/>
          <p:nvPr/>
        </p:nvSpPr>
        <p:spPr>
          <a:xfrm>
            <a:off x="10050464" y="5047790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Z10</a:t>
            </a:r>
            <a:endParaRPr lang="pl-PL" sz="2400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5B9FCDF-3798-1993-E190-1A4A545A9769}"/>
              </a:ext>
            </a:extLst>
          </p:cNvPr>
          <p:cNvSpPr txBox="1"/>
          <p:nvPr/>
        </p:nvSpPr>
        <p:spPr>
          <a:xfrm>
            <a:off x="838200" y="134020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+mj-lt"/>
                <a:cs typeface="Arial" panose="020B0604020202020204" pitchFamily="34" charset="0"/>
              </a:rPr>
              <a:t>Podstawowe typy zaworów regulacyjnych</a:t>
            </a:r>
            <a:endParaRPr lang="pl-PL" dirty="0">
              <a:latin typeface="+mj-lt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86E137D-8835-28B1-D94D-EA108D2127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2100" y="3261620"/>
            <a:ext cx="1547177" cy="15698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DEF032B-6483-737D-A0C0-7E1CD3646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89" y="3362038"/>
            <a:ext cx="1641390" cy="168575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E90C535-D283-78F1-FEC0-51FA6B19B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833" y="3000027"/>
            <a:ext cx="1607898" cy="207069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A909EBF-08D7-F9AF-655C-9217C95969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519" y="2448325"/>
            <a:ext cx="1830645" cy="263434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35835E2-1174-B8C9-74DF-E63E05AFF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723" y="2345787"/>
            <a:ext cx="1915311" cy="265681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D4A44D8-A52E-CA87-37CB-9DD9C6B854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7825" y="2585933"/>
            <a:ext cx="1870734" cy="248479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9677260-864F-55E6-5E73-2F43DD94C0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438"/>
                    </a14:imgEffect>
                    <a14:imgEffect>
                      <a14:saturation sa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1254" y="2911916"/>
            <a:ext cx="1916684" cy="20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37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E3BCE8-93F6-1282-BBBB-90AF82C5539C}"/>
              </a:ext>
            </a:extLst>
          </p:cNvPr>
          <p:cNvSpPr txBox="1"/>
          <p:nvPr/>
        </p:nvSpPr>
        <p:spPr>
          <a:xfrm>
            <a:off x="838200" y="1241639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Uzyskane certyfikaty:</a:t>
            </a:r>
          </a:p>
          <a:p>
            <a:endParaRPr lang="pl-PL" dirty="0">
              <a:latin typeface="+mj-lt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5647838-D3B7-6F82-AB97-C4E1F867C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27" y="3965622"/>
            <a:ext cx="1830645" cy="2634343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56505A4-9FBE-41A1-6829-994801EB08F2}"/>
              </a:ext>
            </a:extLst>
          </p:cNvPr>
          <p:cNvSpPr txBox="1"/>
          <p:nvPr/>
        </p:nvSpPr>
        <p:spPr>
          <a:xfrm>
            <a:off x="8657595" y="4528812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RT°C ÷ +400°C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10÷160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PN10-CL900</a:t>
            </a:r>
          </a:p>
          <a:p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19AA46-78F6-4815-2079-8E6BA8E2CBF9}"/>
              </a:ext>
            </a:extLst>
          </p:cNvPr>
          <p:cNvSpPr txBox="1"/>
          <p:nvPr/>
        </p:nvSpPr>
        <p:spPr>
          <a:xfrm>
            <a:off x="4779874" y="2163337"/>
            <a:ext cx="68077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ISO FE CH-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CC3-SSA0</a:t>
            </a:r>
            <a:r>
              <a:rPr lang="pl-PL" sz="2400" dirty="0">
                <a:cs typeface="Arial" panose="020B0604020202020204" pitchFamily="34" charset="0"/>
              </a:rPr>
              <a:t>-t400°C-(</a:t>
            </a:r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160/160</a:t>
            </a:r>
            <a:r>
              <a:rPr lang="pl-PL" sz="2400" dirty="0">
                <a:cs typeface="Arial" panose="020B0604020202020204" pitchFamily="34" charset="0"/>
              </a:rPr>
              <a:t>)-ISO15848-1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SPETECH SPETOPAK WGR-TA 8535R</a:t>
            </a:r>
            <a:r>
              <a:rPr lang="pl-PL" sz="2400" dirty="0">
                <a:cs typeface="Arial" panose="020B0604020202020204" pitchFamily="34" charset="0"/>
              </a:rPr>
              <a:t>- typ uszczelnienia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CC3</a:t>
            </a:r>
            <a:r>
              <a:rPr lang="pl-PL" sz="2400" dirty="0">
                <a:cs typeface="Arial" panose="020B0604020202020204" pitchFamily="34" charset="0"/>
              </a:rPr>
              <a:t> - 100 tyś. cykli zaworu</a:t>
            </a:r>
          </a:p>
          <a:p>
            <a:r>
              <a:rPr lang="pl-PL" sz="2400" dirty="0">
                <a:cs typeface="Arial" panose="020B0604020202020204" pitchFamily="34" charset="0"/>
              </a:rPr>
              <a:t>CH- klasa szczelności</a:t>
            </a:r>
          </a:p>
          <a:p>
            <a:r>
              <a:rPr lang="pl-PL" sz="2400" i="1" dirty="0">
                <a:solidFill>
                  <a:schemeClr val="accent5"/>
                </a:solidFill>
                <a:cs typeface="Arial" panose="020B0604020202020204" pitchFamily="34" charset="0"/>
              </a:rPr>
              <a:t>SSA0</a:t>
            </a:r>
            <a:r>
              <a:rPr lang="pl-PL" sz="2400" dirty="0">
                <a:cs typeface="Arial" panose="020B0604020202020204" pitchFamily="34" charset="0"/>
              </a:rPr>
              <a:t> – śrub dławika nie były dokręcane</a:t>
            </a:r>
          </a:p>
          <a:p>
            <a:endParaRPr lang="pl-PL" sz="2400" dirty="0">
              <a:cs typeface="Arial" panose="020B0604020202020204" pitchFamily="34" charset="0"/>
            </a:endParaRPr>
          </a:p>
          <a:p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A8D197E-BFFD-4FD6-4FD1-B2FDD481843C}"/>
              </a:ext>
            </a:extLst>
          </p:cNvPr>
          <p:cNvSpPr txBox="1"/>
          <p:nvPr/>
        </p:nvSpPr>
        <p:spPr>
          <a:xfrm>
            <a:off x="4075493" y="1419181"/>
            <a:ext cx="2490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chemeClr val="accent5"/>
                </a:solidFill>
                <a:cs typeface="Arial" panose="020B0604020202020204" pitchFamily="34" charset="0"/>
              </a:rPr>
              <a:t>Etap II</a:t>
            </a:r>
          </a:p>
          <a:p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81C1B61-7EE3-3637-064D-133B8F6B6F93}"/>
              </a:ext>
            </a:extLst>
          </p:cNvPr>
          <p:cNvSpPr txBox="1"/>
          <p:nvPr/>
        </p:nvSpPr>
        <p:spPr>
          <a:xfrm>
            <a:off x="5692800" y="4840993"/>
            <a:ext cx="2490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Typ Z1A</a:t>
            </a:r>
          </a:p>
          <a:p>
            <a:endParaRPr lang="pl-PL" sz="240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96E3B0B-DDF5-8DBB-A925-886A68E3D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2" y="1590761"/>
            <a:ext cx="3419242" cy="490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50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pl-PL" sz="4400" dirty="0"/>
              <a:t>Certyfikacja zaworów zgodnie z ISO15848-1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81B2EC-7449-2D08-BAE3-38A77327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E3BCE8-93F6-1282-BBBB-90AF82C5539C}"/>
              </a:ext>
            </a:extLst>
          </p:cNvPr>
          <p:cNvSpPr txBox="1"/>
          <p:nvPr/>
        </p:nvSpPr>
        <p:spPr>
          <a:xfrm>
            <a:off x="838200" y="1241639"/>
            <a:ext cx="73898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+mj-lt"/>
              </a:rPr>
              <a:t>Planowany zakres certyfikacji:</a:t>
            </a:r>
          </a:p>
          <a:p>
            <a:endParaRPr lang="pl-PL" dirty="0"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AB1F334-FF8B-8D81-00C0-9EAB6C65AC05}"/>
              </a:ext>
            </a:extLst>
          </p:cNvPr>
          <p:cNvSpPr txBox="1"/>
          <p:nvPr/>
        </p:nvSpPr>
        <p:spPr>
          <a:xfrm>
            <a:off x="1431240" y="4408837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</a:t>
            </a:r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A8D197E-BFFD-4FD6-4FD1-B2FDD481843C}"/>
              </a:ext>
            </a:extLst>
          </p:cNvPr>
          <p:cNvSpPr txBox="1"/>
          <p:nvPr/>
        </p:nvSpPr>
        <p:spPr>
          <a:xfrm>
            <a:off x="4912744" y="4387926"/>
            <a:ext cx="2490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Z1A</a:t>
            </a:r>
          </a:p>
          <a:p>
            <a:endParaRPr lang="pl-PL" sz="2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A937FFD-6F6B-DAA7-ED02-02FCC1FBAF27}"/>
              </a:ext>
            </a:extLst>
          </p:cNvPr>
          <p:cNvSpPr txBox="1"/>
          <p:nvPr/>
        </p:nvSpPr>
        <p:spPr>
          <a:xfrm>
            <a:off x="6818006" y="4363915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Z1B</a:t>
            </a:r>
            <a:endParaRPr lang="pl-PL" sz="2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BA131A3-71E6-4F24-A5EE-B269A801FE41}"/>
              </a:ext>
            </a:extLst>
          </p:cNvPr>
          <p:cNvSpPr txBox="1"/>
          <p:nvPr/>
        </p:nvSpPr>
        <p:spPr>
          <a:xfrm>
            <a:off x="9707470" y="4408837"/>
            <a:ext cx="1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cs typeface="Arial" panose="020B0604020202020204" pitchFamily="34" charset="0"/>
              </a:rPr>
              <a:t>Typ Z3</a:t>
            </a:r>
            <a:endParaRPr lang="pl-PL" sz="240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606E224-DE3B-896C-8A0F-D0E00D2B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24" y="2689518"/>
            <a:ext cx="1641390" cy="168575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A4E3BD8-C85D-8C0D-B151-FED79B494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80" y="2275438"/>
            <a:ext cx="1607898" cy="207069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5647838-D3B7-6F82-AB97-C4E1F867C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751" y="1858229"/>
            <a:ext cx="1830645" cy="263434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41AE38D-D043-4A82-2564-91123790B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5986" y="1802080"/>
            <a:ext cx="1915311" cy="2656814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56505A4-9FBE-41A1-6829-994801EB08F2}"/>
              </a:ext>
            </a:extLst>
          </p:cNvPr>
          <p:cNvSpPr txBox="1"/>
          <p:nvPr/>
        </p:nvSpPr>
        <p:spPr>
          <a:xfrm>
            <a:off x="5282635" y="4989280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-46°C ÷ +400°C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10÷420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PN10-CL2500</a:t>
            </a:r>
          </a:p>
          <a:p>
            <a:endParaRPr lang="pl-PL" sz="24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1DF7BD5-F63F-E061-A893-D04B283E32F0}"/>
              </a:ext>
            </a:extLst>
          </p:cNvPr>
          <p:cNvSpPr txBox="1"/>
          <p:nvPr/>
        </p:nvSpPr>
        <p:spPr>
          <a:xfrm>
            <a:off x="543857" y="5009571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-29°C ÷ +200°C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10÷50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PN10-CL300</a:t>
            </a:r>
          </a:p>
          <a:p>
            <a:endParaRPr lang="pl-PL" sz="24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87C41A89-733B-09DE-C545-2F9FB4F5CAF3}"/>
              </a:ext>
            </a:extLst>
          </p:cNvPr>
          <p:cNvSpPr txBox="1"/>
          <p:nvPr/>
        </p:nvSpPr>
        <p:spPr>
          <a:xfrm>
            <a:off x="9000690" y="4929291"/>
            <a:ext cx="2490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cs typeface="Arial" panose="020B0604020202020204" pitchFamily="34" charset="0"/>
              </a:rPr>
              <a:t>-29°C ÷ +200°C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10÷50 bar</a:t>
            </a:r>
          </a:p>
          <a:p>
            <a:pPr algn="ctr"/>
            <a:r>
              <a:rPr lang="pl-PL" sz="2400" dirty="0">
                <a:cs typeface="Arial" panose="020B0604020202020204" pitchFamily="34" charset="0"/>
              </a:rPr>
              <a:t>PN10-CL300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681058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DDA01CD3-6548-6C7E-9D52-DB801C75A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908" y="2450493"/>
            <a:ext cx="5340181" cy="1325563"/>
          </a:xfrm>
        </p:spPr>
        <p:txBody>
          <a:bodyPr/>
          <a:lstStyle/>
          <a:p>
            <a:pPr marL="0" indent="0" algn="ctr">
              <a:buNone/>
            </a:pPr>
            <a:r>
              <a:rPr lang="pl-PL" sz="4400" dirty="0"/>
              <a:t>Dziękujemy za uwagę.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23B7FD-11F2-045A-3BA8-B25FD08A4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28" y="3928063"/>
            <a:ext cx="1055343" cy="105534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E6EE031-237F-2296-D4F5-ECA2BF0243AD}"/>
              </a:ext>
            </a:extLst>
          </p:cNvPr>
          <p:cNvSpPr txBox="1"/>
          <p:nvPr/>
        </p:nvSpPr>
        <p:spPr>
          <a:xfrm>
            <a:off x="4621427" y="472573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+mj-lt"/>
              </a:rPr>
              <a:t>Zakłady Automatyki POLNA S.A.</a:t>
            </a:r>
            <a:br>
              <a:rPr lang="pl-PL" dirty="0">
                <a:latin typeface="+mj-lt"/>
              </a:rPr>
            </a:br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844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94A06F6-A3FB-4071-8671-241DF93CD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09305"/>
            <a:ext cx="2323946" cy="2386755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667222" y="4383851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typ Z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233812"/>
              </p:ext>
            </p:extLst>
          </p:nvPr>
        </p:nvGraphicFramePr>
        <p:xfrm>
          <a:off x="3727879" y="1797060"/>
          <a:ext cx="6950054" cy="4374958"/>
        </p:xfrm>
        <a:graphic>
          <a:graphicData uri="http://schemas.openxmlformats.org/drawingml/2006/table">
            <a:tbl>
              <a:tblPr/>
              <a:tblGrid>
                <a:gridCol w="3475027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475027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Wymiar nominalny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DN15; 20; 25; 32; 40; 50; 65; 80; 100; 125; 150; 200; 250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PN10; 16; 25; 40 • CL150; CL300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0,01 ... 800 m3/h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liniowa, stałoprocentowa, szybkootwierająca, modyfikowana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50:1, w wykonaniu niekatalogowym 100:1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IV klasa wg PN-EN 60534-4 VI klasa wg PN-EN 60534-4 klasa od B do G wg PN-EN 12266-1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- 196 ... + 450°C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96696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żeliwo szare EN-GJL 250 żeliwo sferoidalne EN-GJS 400-18LT staliwo węglowe GP 240 GH (1.0619), G20Mn5 (1.6220), WCB staliwo kwasoodporne GX5CrNiMo 19-11-2, CF8M zastosowanie innych materiałów do uzgodnienia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Wykonania niekatalogowe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1DE66796-12CA-7A3A-51A2-4F58EF0ABBCB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F6F9A0-E2CD-279A-F8B6-84FBC0176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6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9B0685E-2092-40EE-4420-0108BCF03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03" y="2170153"/>
            <a:ext cx="1921178" cy="2474149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667222" y="4383851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typ Z1A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079619"/>
              </p:ext>
            </p:extLst>
          </p:nvPr>
        </p:nvGraphicFramePr>
        <p:xfrm>
          <a:off x="3727879" y="1797060"/>
          <a:ext cx="6950054" cy="5137477"/>
        </p:xfrm>
        <a:graphic>
          <a:graphicData uri="http://schemas.openxmlformats.org/drawingml/2006/table">
            <a:tbl>
              <a:tblPr/>
              <a:tblGrid>
                <a:gridCol w="3475027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475027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Wymiar nominalny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DN15; 20; 25; 40; 50; 80; 100; 150; 200; 250; 300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PN10; 16; 25; 40; 63; 100; 160; 250; 320; 400 • możliwe wykonanie na PN630 • PN-H-74306:1985; PN-H-74307:1985. • CL150; CL300; CL600; CL900; CL1500; CL2500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0,1 ... 960 m3/h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liniowa, stałoprocentowa, szybkootwierająca, modyfikowana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50:1, 100:1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IV klasa wg. PN-EN 60534-4 V klasa wg. PN-EN 60534-4 VI klasa wg. PN-EN 60534-4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- 196 ... + 650°C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96696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staliwo węglowe GP 240 GH (1.0619), WCB staliwo stopowe G17CrMo9-10 (1.7379), WC9 staliwo węglowe G20Mn5 (1.6220) staliwo kwasoodporne GX5CrNiMo 19-11-2 (1.4408), CF8M zastosowanie innych materiałów do uzgodnienia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Wykonania niekatalogowe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76C7C83A-8B8A-8CB9-237D-956FC8EFE002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EF182A3-6D8A-9BBD-7715-35D8DEBA6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2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BE3759B-6ED5-F136-3F67-905AE43B1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069" y="2035626"/>
            <a:ext cx="1830645" cy="2634343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667222" y="4383851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typ Z1B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844359"/>
              </p:ext>
            </p:extLst>
          </p:nvPr>
        </p:nvGraphicFramePr>
        <p:xfrm>
          <a:off x="3727879" y="1797061"/>
          <a:ext cx="6950054" cy="5200055"/>
        </p:xfrm>
        <a:graphic>
          <a:graphicData uri="http://schemas.openxmlformats.org/drawingml/2006/table">
            <a:tbl>
              <a:tblPr/>
              <a:tblGrid>
                <a:gridCol w="3475027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475027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390658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Wymiar nominalny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DN25; 40; 50; 80; 100; 150; 200; 250; 300; 400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759953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PN10; 16; 25; 40; 63; 100; 160; 250; 320; 400 • możliwe wykonanie na PN630 • PN-H-74306:1985; PN-H-74307:1985. • CL150; CL300; CL600; CL900; CL1500; CL2500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53318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10 ... 2600 m3/h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2196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liniowa, stałoprocentowa, szybkootwierająca, modyfikowana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53318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50:1, 100:1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2196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IV klasa wg. PN-EN 60534-4 V klasa wg. PN-EN 60534-4 VI klasa wg. PN-EN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53318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- 196 ... + 650°C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109771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staliwo węglowe GP 240 GH (1.0619), WCB staliwo stopowe G17CrMo9-10 (1.7379), WC9 staliwo węglowe na niskie temperatury G20Mn5 (1.6220) staliwo kwasoodporne GX5CrNiMo 19-11-2 (1.4408), CF8M zastosowanie innych materiałów do uzgodnienia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06035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Wykonania </a:t>
                      </a:r>
                      <a:r>
                        <a:rPr lang="pl-PL" sz="1200" dirty="0" err="1">
                          <a:solidFill>
                            <a:schemeClr val="tx1"/>
                          </a:solidFill>
                          <a:latin typeface="+mj-lt"/>
                        </a:rPr>
                        <a:t>niekatalogowe</a:t>
                      </a:r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0AF5B9A6-A87D-4911-6A59-3008BB1A7CEF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jednogniazdowe, klatkowe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43834C-DF3F-04EC-6687-1FD8436DB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46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506762" y="4383851"/>
            <a:ext cx="31072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trójdrogowy typu Z3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561993"/>
              </p:ext>
            </p:extLst>
          </p:nvPr>
        </p:nvGraphicFramePr>
        <p:xfrm>
          <a:off x="3727878" y="1797060"/>
          <a:ext cx="7353204" cy="4554684"/>
        </p:xfrm>
        <a:graphic>
          <a:graphicData uri="http://schemas.openxmlformats.org/drawingml/2006/table">
            <a:tbl>
              <a:tblPr/>
              <a:tblGrid>
                <a:gridCol w="3676602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676602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Wymiar nominalny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DN15; 20; 25; 32; 40; 50; 65; 80; 100; 150; 200; 250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PN10; 16; 25; 40 • CL150; CL300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0,63 ... 320 m3/h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IV klasa wg PN-EN 60534-4 VI klasa wg PN-EN 60534-4 klasa od B do G wg PN-EN 12266-1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- 196 ... + 450°C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89088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żeliwo szare EN-GJL 250 żeliwo sferoidalne EN-GJS 400-18LT staliwo węglowe GP 240 GH (1.0619), WCB staliwo węglowe na niskie temperatury G20Mn5 (1.6220) staliwo kwasoodporne GX5CrNiMo 19-11-2 (1.4408), CF8M zastosowanie innych materiałów do uzgodnienia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Wykonania niekatalogowe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DF062BD4-D5A0-549A-33C5-11F99A0E2C61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Trójdrogowe – rozdzielające, mieszające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4EFC578-7F10-33CA-95B1-BB6A1759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82F0CA5-75F6-C060-4260-98D98ABED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18" y="1738796"/>
            <a:ext cx="2024672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38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667222" y="4383851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typu Z33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638887"/>
              </p:ext>
            </p:extLst>
          </p:nvPr>
        </p:nvGraphicFramePr>
        <p:xfrm>
          <a:off x="3727878" y="1797060"/>
          <a:ext cx="7353204" cy="4439728"/>
        </p:xfrm>
        <a:graphic>
          <a:graphicData uri="http://schemas.openxmlformats.org/drawingml/2006/table">
            <a:tbl>
              <a:tblPr/>
              <a:tblGrid>
                <a:gridCol w="3676602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676602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Wymiar nominalny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DN25; 40; 50; 80; 100; 150; 200; 250; 300; 400; 450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 10, 16, 25, 40, 63 • CL150; CL300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3 ... 2160 m3/h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IV klasa wg PN-EN 60534-4 VI klasa wg PN-EN 60534-4 klasa od B do G wg PN-EN 12266-1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- 40 ... + 300°C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89088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staliwo węglowe GP 240 GH (1.0619), WCB staliwo węglowe na niskie temperatury G20Mn5 (1.6220) staliwo kwasoodporne GX5CrNiMo 19-11-2 (1.4408), CF8M zastosowanie innych materiałów do uzgodnienia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Wykonania niekatalogowe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C39446E9-1A90-9C9B-E2FC-AFEEC6D387A2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 z mimośrodowo osadzonym grzybem obrotowym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9ED4010-E70E-9D35-8A32-B6AA4A88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9FED1F9-92B4-36CB-D8C6-0439CA965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38"/>
                    </a14:imgEffect>
                    <a14:imgEffect>
                      <a14:saturation sa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050" y="2383657"/>
            <a:ext cx="1916684" cy="20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6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8C0B679-0014-044E-15A4-80BF2532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18" y="1797060"/>
            <a:ext cx="2090753" cy="277703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FA0AAC-3940-408A-362A-6D593D5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>
                <a:cs typeface="Arial" panose="020B0604020202020204" pitchFamily="34" charset="0"/>
              </a:rPr>
              <a:t>Zawory regulacyjne POLNA S.A.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5412973-5ACD-19B9-AEBE-90A7541FA362}"/>
              </a:ext>
            </a:extLst>
          </p:cNvPr>
          <p:cNvSpPr txBox="1"/>
          <p:nvPr/>
        </p:nvSpPr>
        <p:spPr>
          <a:xfrm>
            <a:off x="667222" y="4383851"/>
            <a:ext cx="2786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>
                <a:latin typeface="+mj-lt"/>
              </a:rPr>
              <a:t>Zawór regulacyjny</a:t>
            </a:r>
          </a:p>
          <a:p>
            <a:pPr algn="ctr"/>
            <a:r>
              <a:rPr lang="pl-PL" sz="2800" dirty="0">
                <a:latin typeface="+mj-lt"/>
              </a:rPr>
              <a:t>typu Z10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213EDD8F-55B7-E23D-C87A-9E5412B65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399197"/>
              </p:ext>
            </p:extLst>
          </p:nvPr>
        </p:nvGraphicFramePr>
        <p:xfrm>
          <a:off x="3727878" y="1797060"/>
          <a:ext cx="7353204" cy="4439728"/>
        </p:xfrm>
        <a:graphic>
          <a:graphicData uri="http://schemas.openxmlformats.org/drawingml/2006/table">
            <a:tbl>
              <a:tblPr/>
              <a:tblGrid>
                <a:gridCol w="3676602">
                  <a:extLst>
                    <a:ext uri="{9D8B030D-6E8A-4147-A177-3AD203B41FA5}">
                      <a16:colId xmlns:a16="http://schemas.microsoft.com/office/drawing/2014/main" val="3175413043"/>
                    </a:ext>
                  </a:extLst>
                </a:gridCol>
                <a:gridCol w="3676602">
                  <a:extLst>
                    <a:ext uri="{9D8B030D-6E8A-4147-A177-3AD203B41FA5}">
                      <a16:colId xmlns:a16="http://schemas.microsoft.com/office/drawing/2014/main" val="3512584376"/>
                    </a:ext>
                  </a:extLst>
                </a:gridCol>
              </a:tblGrid>
              <a:tr h="423047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Wymiar nominalny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DN 20; 25; 32; 40; 50; 65; 80; 100; 150; 200; 250; 300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36507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Ciśnienie nominale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• PN16; 25; 40; 63; 100; 160 • CL150; CL300; CL600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34880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Współczynnik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4 ... 1930 m3/h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312516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Charakterystyki przepływu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liniowa, stałoprocentowa, szybkootwierająca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0717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Regulacyjność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50:1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519345"/>
                  </a:ext>
                </a:extLst>
              </a:tr>
              <a:tr h="423047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Szczelność zamknięcia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VI klasa wg. PN-EN 60534-4 II klasa wg. PN-EN 60534-4 klasa od B do G wg PN-EN 12266-1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97945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Temperatura czynnika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- 180 ... + 650°C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268680"/>
                  </a:ext>
                </a:extLst>
              </a:tr>
              <a:tr h="890884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Materiały korpusu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staliwo węglowe GP 240 GH (1.0619), WCB staliwo węglowe na niskie temperatury G20Mn5 (1.6220) staliwo kwasoodporne GX5CrNiMo 19-11-2 (1.4408), CF8M zastosowanie innych materiałów do uzgodnienia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062773"/>
                  </a:ext>
                </a:extLst>
              </a:tr>
              <a:tr h="1148270">
                <a:tc>
                  <a:txBody>
                    <a:bodyPr/>
                    <a:lstStyle/>
                    <a:p>
                      <a:r>
                        <a:rPr lang="pl-PL" sz="1200">
                          <a:solidFill>
                            <a:schemeClr val="tx1"/>
                          </a:solidFill>
                          <a:latin typeface="+mj-lt"/>
                        </a:rPr>
                        <a:t>Wykonania niekatalogowe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+mj-lt"/>
                        </a:rPr>
                        <a:t>Istnieje możliwość dopasowania powyższych parametrów do Państwa indywidualnych potrzeb.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8D9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02862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E17AAA1C-5F6C-039E-F70B-3113687E755A}"/>
              </a:ext>
            </a:extLst>
          </p:cNvPr>
          <p:cNvSpPr txBox="1"/>
          <p:nvPr/>
        </p:nvSpPr>
        <p:spPr>
          <a:xfrm>
            <a:off x="838200" y="1321356"/>
            <a:ext cx="795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+mj-lt"/>
              </a:rPr>
              <a:t>Przelotowe, dwugniazdowe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D02910-1F1E-7F0A-EE05-8CA1814A2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6" y="83270"/>
            <a:ext cx="1055343" cy="10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032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2020</Words>
  <Application>Microsoft Office PowerPoint</Application>
  <PresentationFormat>Panoramiczny</PresentationFormat>
  <Paragraphs>349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Motyw pakietu Office</vt:lpstr>
      <vt:lpstr>Prezentacja programu PowerPoint</vt:lpstr>
      <vt:lpstr>Zakłady Automatyki POLNA S.A.</vt:lpstr>
      <vt:lpstr>Zawory regulacyjne POLNA S.A. :</vt:lpstr>
      <vt:lpstr>Zawory regulacyjne POLNA S.A.</vt:lpstr>
      <vt:lpstr>Zawory regulacyjne POLNA S.A.</vt:lpstr>
      <vt:lpstr>Zawory regulacyjne POLNA S.A.</vt:lpstr>
      <vt:lpstr>Zawory regulacyjne POLNA S.A.</vt:lpstr>
      <vt:lpstr>Zawory regulacyjne POLNA S.A.</vt:lpstr>
      <vt:lpstr>Zawory regulacyjne POLNA S.A.</vt:lpstr>
      <vt:lpstr>Siłowniki POLNA S.A.</vt:lpstr>
      <vt:lpstr>Zawory regulacyjne POLNA S.A.</vt:lpstr>
      <vt:lpstr>Certyfikaty/Świadectwa/Badania:</vt:lpstr>
      <vt:lpstr>Najnowsze projekty rozwojowe:</vt:lpstr>
      <vt:lpstr>Projekty atomowe.</vt:lpstr>
      <vt:lpstr>Projekty atomowe.</vt:lpstr>
      <vt:lpstr>Projekty atomowe.</vt:lpstr>
      <vt:lpstr>Projekty atomowe.</vt:lpstr>
      <vt:lpstr>Projekty atomowe.</vt:lpstr>
      <vt:lpstr>Rozwój koncepcji niskoemisyjnej</vt:lpstr>
      <vt:lpstr>Rozwój koncepcji niskoemisyjnej</vt:lpstr>
      <vt:lpstr>Rozwój koncepcji niskoemisyjnej</vt:lpstr>
      <vt:lpstr>Rozwój koncepcji niskoemisyjnej</vt:lpstr>
      <vt:lpstr>Rozwój koncepcji niskoemisyjnej</vt:lpstr>
      <vt:lpstr>Wymogi dotyczące emisji</vt:lpstr>
      <vt:lpstr>Wymagania stawiane armaturze regulacyjnej</vt:lpstr>
      <vt:lpstr>Wymagania stawiane armaturze regulacyjnej</vt:lpstr>
      <vt:lpstr>Wymagania stawiane armaturze regulacyjnej</vt:lpstr>
      <vt:lpstr>Certyfikacja zaworów zgodnie z ISO15848-1</vt:lpstr>
      <vt:lpstr>Certyfikacja zaworów zgodnie z ISO15848-1</vt:lpstr>
      <vt:lpstr>Certyfikacja zaworów zgodnie z ISO15848-1</vt:lpstr>
      <vt:lpstr>Certyfikacja zaworów zgodnie z ISO15848-1</vt:lpstr>
      <vt:lpstr>Dziękujemy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Kamil Szostak</dc:creator>
  <cp:lastModifiedBy>Kamil Szostak</cp:lastModifiedBy>
  <cp:revision>75</cp:revision>
  <cp:lastPrinted>2023-10-11T08:16:27Z</cp:lastPrinted>
  <dcterms:created xsi:type="dcterms:W3CDTF">2023-03-14T10:36:14Z</dcterms:created>
  <dcterms:modified xsi:type="dcterms:W3CDTF">2024-08-08T06:08:57Z</dcterms:modified>
</cp:coreProperties>
</file>