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87" r:id="rId3"/>
    <p:sldId id="383" r:id="rId4"/>
    <p:sldId id="385" r:id="rId5"/>
    <p:sldId id="387" r:id="rId6"/>
    <p:sldId id="381" r:id="rId7"/>
    <p:sldId id="386" r:id="rId8"/>
    <p:sldId id="378" r:id="rId9"/>
    <p:sldId id="384" r:id="rId10"/>
    <p:sldId id="379" r:id="rId11"/>
    <p:sldId id="388" r:id="rId12"/>
    <p:sldId id="389" r:id="rId13"/>
    <p:sldId id="275" r:id="rId14"/>
    <p:sldId id="380" r:id="rId15"/>
    <p:sldId id="382" r:id="rId16"/>
    <p:sldId id="285" r:id="rId17"/>
    <p:sldId id="377" r:id="rId18"/>
    <p:sldId id="390" r:id="rId19"/>
    <p:sldId id="391" r:id="rId20"/>
    <p:sldId id="392" r:id="rId21"/>
    <p:sldId id="393" r:id="rId22"/>
    <p:sldId id="395" r:id="rId23"/>
    <p:sldId id="394" r:id="rId24"/>
    <p:sldId id="373" r:id="rId25"/>
    <p:sldId id="277" r:id="rId26"/>
    <p:sldId id="397" r:id="rId27"/>
    <p:sldId id="284" r:id="rId28"/>
    <p:sldId id="396" r:id="rId29"/>
    <p:sldId id="368" r:id="rId30"/>
    <p:sldId id="369" r:id="rId31"/>
    <p:sldId id="375" r:id="rId32"/>
    <p:sldId id="290"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660"/>
  </p:normalViewPr>
  <p:slideViewPr>
    <p:cSldViewPr snapToGrid="0">
      <p:cViewPr varScale="1">
        <p:scale>
          <a:sx n="85" d="100"/>
          <a:sy n="85" d="100"/>
        </p:scale>
        <p:origin x="499"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1082D-D6D4-4FED-B99C-306DF1C73F8E}" type="datetimeFigureOut">
              <a:rPr lang="pl-PL" smtClean="0"/>
              <a:t>11.09.2025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07938-94F7-4171-BC15-23C37D2D60DC}" type="slidenum">
              <a:rPr lang="pl-PL" smtClean="0"/>
              <a:t>‹#›</a:t>
            </a:fld>
            <a:endParaRPr lang="pl-PL"/>
          </a:p>
        </p:txBody>
      </p:sp>
    </p:spTree>
    <p:extLst>
      <p:ext uri="{BB962C8B-B14F-4D97-AF65-F5344CB8AC3E}">
        <p14:creationId xmlns:p14="http://schemas.microsoft.com/office/powerpoint/2010/main" val="2889077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6B563000-1E3B-452F-A06E-988171F92042}" type="slidenum">
              <a:rPr lang="pl-PL" smtClean="0"/>
              <a:pPr/>
              <a:t>24</a:t>
            </a:fld>
            <a:endParaRPr lang="pl-PL"/>
          </a:p>
        </p:txBody>
      </p:sp>
    </p:spTree>
    <p:extLst>
      <p:ext uri="{BB962C8B-B14F-4D97-AF65-F5344CB8AC3E}">
        <p14:creationId xmlns:p14="http://schemas.microsoft.com/office/powerpoint/2010/main" val="68333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l-PL" sz="1200" b="0" i="0" u="none" strike="noStrike" kern="1200" baseline="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6B563000-1E3B-452F-A06E-988171F92042}" type="slidenum">
              <a:rPr lang="pl-PL" smtClean="0"/>
              <a:pPr/>
              <a:t>29</a:t>
            </a:fld>
            <a:endParaRPr lang="pl-PL"/>
          </a:p>
        </p:txBody>
      </p:sp>
    </p:spTree>
    <p:extLst>
      <p:ext uri="{BB962C8B-B14F-4D97-AF65-F5344CB8AC3E}">
        <p14:creationId xmlns:p14="http://schemas.microsoft.com/office/powerpoint/2010/main" val="114047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l-PL" sz="1200" b="0" i="0" u="none" strike="noStrike" kern="1200" baseline="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6B563000-1E3B-452F-A06E-988171F92042}" type="slidenum">
              <a:rPr lang="pl-PL" smtClean="0"/>
              <a:pPr/>
              <a:t>30</a:t>
            </a:fld>
            <a:endParaRPr lang="pl-PL"/>
          </a:p>
        </p:txBody>
      </p:sp>
    </p:spTree>
    <p:extLst>
      <p:ext uri="{BB962C8B-B14F-4D97-AF65-F5344CB8AC3E}">
        <p14:creationId xmlns:p14="http://schemas.microsoft.com/office/powerpoint/2010/main" val="284770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6B563000-1E3B-452F-A06E-988171F92042}" type="slidenum">
              <a:rPr lang="pl-PL" smtClean="0"/>
              <a:pPr/>
              <a:t>31</a:t>
            </a:fld>
            <a:endParaRPr lang="pl-PL"/>
          </a:p>
        </p:txBody>
      </p:sp>
    </p:spTree>
    <p:extLst>
      <p:ext uri="{BB962C8B-B14F-4D97-AF65-F5344CB8AC3E}">
        <p14:creationId xmlns:p14="http://schemas.microsoft.com/office/powerpoint/2010/main" val="3564580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lajd tytułowy">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14" name="Tytuł 1"/>
          <p:cNvSpPr txBox="1">
            <a:spLocks/>
          </p:cNvSpPr>
          <p:nvPr/>
        </p:nvSpPr>
        <p:spPr bwMode="auto">
          <a:xfrm>
            <a:off x="386521" y="2420888"/>
            <a:ext cx="11521279"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l" rtl="0" eaLnBrk="1" fontAlgn="base" hangingPunct="1">
              <a:spcBef>
                <a:spcPct val="0"/>
              </a:spcBef>
              <a:spcAft>
                <a:spcPct val="0"/>
              </a:spcAft>
              <a:defRPr sz="4000" b="1" cap="all">
                <a:solidFill>
                  <a:schemeClr val="tx1"/>
                </a:solidFill>
                <a:latin typeface="+mj-lt"/>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endParaRPr lang="pl-PL" kern="0" dirty="0">
              <a:latin typeface="Calibri" panose="020F0502020204030204" pitchFamily="34" charset="0"/>
            </a:endParaRPr>
          </a:p>
        </p:txBody>
      </p:sp>
      <p:sp>
        <p:nvSpPr>
          <p:cNvPr id="25" name="Symbol zastępczy obrazu 2"/>
          <p:cNvSpPr>
            <a:spLocks noGrp="1"/>
          </p:cNvSpPr>
          <p:nvPr>
            <p:ph type="pic" idx="1"/>
          </p:nvPr>
        </p:nvSpPr>
        <p:spPr>
          <a:xfrm>
            <a:off x="1871531" y="1988840"/>
            <a:ext cx="10152536" cy="47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pl-PL" dirty="0"/>
          </a:p>
        </p:txBody>
      </p:sp>
      <p:sp>
        <p:nvSpPr>
          <p:cNvPr id="9" name="Symbol zastępczy tekstu 2"/>
          <p:cNvSpPr>
            <a:spLocks noGrp="1"/>
          </p:cNvSpPr>
          <p:nvPr>
            <p:ph type="body" idx="11"/>
          </p:nvPr>
        </p:nvSpPr>
        <p:spPr>
          <a:xfrm>
            <a:off x="1871531" y="116632"/>
            <a:ext cx="10152536" cy="1728192"/>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5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a:t>Kliknij, aby edytować style wzorca tekstu</a:t>
            </a:r>
          </a:p>
        </p:txBody>
      </p:sp>
    </p:spTree>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2" name="Tytuł pionowy 1"/>
          <p:cNvSpPr>
            <a:spLocks noGrp="1"/>
          </p:cNvSpPr>
          <p:nvPr>
            <p:ph type="title" orient="vert"/>
          </p:nvPr>
        </p:nvSpPr>
        <p:spPr>
          <a:xfrm>
            <a:off x="8839200" y="116632"/>
            <a:ext cx="3209461" cy="6696744"/>
          </a:xfrm>
        </p:spPr>
        <p:txBody>
          <a:bodyPr vert="eaVert"/>
          <a:lstStyle>
            <a:lvl1pPr>
              <a:defRPr b="0"/>
            </a:lvl1pPr>
          </a:lstStyle>
          <a:p>
            <a:r>
              <a:rPr lang="pl-PL"/>
              <a:t>Kliknij, aby edytować styl</a:t>
            </a:r>
            <a:endParaRPr lang="pl-PL" dirty="0"/>
          </a:p>
        </p:txBody>
      </p:sp>
      <p:sp>
        <p:nvSpPr>
          <p:cNvPr id="3" name="Symbol zastępczy tytułu pionowego 2"/>
          <p:cNvSpPr>
            <a:spLocks noGrp="1"/>
          </p:cNvSpPr>
          <p:nvPr>
            <p:ph type="body" orient="vert" idx="1"/>
          </p:nvPr>
        </p:nvSpPr>
        <p:spPr>
          <a:xfrm>
            <a:off x="1007435" y="116632"/>
            <a:ext cx="7628565" cy="66967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1242358533"/>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a:xfrm>
            <a:off x="838200" y="6356350"/>
            <a:ext cx="2743200" cy="365125"/>
          </a:xfrm>
          <a:prstGeom prst="rect">
            <a:avLst/>
          </a:prstGeom>
        </p:spPr>
        <p:txBody>
          <a:bodyPr/>
          <a:lstStyle/>
          <a:p>
            <a:fld id="{51FE4C70-8D83-4ABF-AA28-2EBBFA8DA3F0}" type="datetimeFigureOut">
              <a:rPr lang="pl-PL" smtClean="0"/>
              <a:t>11.09.2025</a:t>
            </a:fld>
            <a:endParaRPr lang="pl-PL"/>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610600" y="6356350"/>
            <a:ext cx="2743200" cy="365125"/>
          </a:xfrm>
          <a:prstGeom prst="rect">
            <a:avLst/>
          </a:prstGeom>
        </p:spPr>
        <p:txBody>
          <a:bodyPr/>
          <a:lstStyle/>
          <a:p>
            <a:fld id="{20A9F7DE-7766-4C0A-B863-EC0D2C2A8721}" type="slidenum">
              <a:rPr lang="pl-PL" smtClean="0"/>
              <a:t>‹#›</a:t>
            </a:fld>
            <a:endParaRPr lang="pl-PL"/>
          </a:p>
        </p:txBody>
      </p:sp>
    </p:spTree>
    <p:extLst>
      <p:ext uri="{BB962C8B-B14F-4D97-AF65-F5344CB8AC3E}">
        <p14:creationId xmlns:p14="http://schemas.microsoft.com/office/powerpoint/2010/main" val="246407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lajd tytułowy">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15" name="Symbol zastępczy tekstu 2"/>
          <p:cNvSpPr>
            <a:spLocks noGrp="1"/>
          </p:cNvSpPr>
          <p:nvPr>
            <p:ph type="body" idx="10" hasCustomPrompt="1"/>
          </p:nvPr>
        </p:nvSpPr>
        <p:spPr>
          <a:xfrm>
            <a:off x="6272226" y="2492896"/>
            <a:ext cx="5751841" cy="1152128"/>
          </a:xfrm>
          <a:solidFill>
            <a:srgbClr val="C00000"/>
          </a:solidFill>
        </p:spPr>
        <p:txBody>
          <a:bodyPr lIns="108000" rIns="10800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a:t>Kliknij, aby edytować style wzorca </a:t>
            </a:r>
            <a:r>
              <a:rPr lang="pl-PL" dirty="0" err="1"/>
              <a:t>tekstuKliknij</a:t>
            </a:r>
            <a:r>
              <a:rPr lang="pl-PL" dirty="0"/>
              <a:t>, aby edytować style wzorca Kliknij</a:t>
            </a:r>
          </a:p>
        </p:txBody>
      </p:sp>
      <p:sp>
        <p:nvSpPr>
          <p:cNvPr id="25" name="Symbol zastępczy obrazu 2"/>
          <p:cNvSpPr>
            <a:spLocks noGrp="1"/>
          </p:cNvSpPr>
          <p:nvPr>
            <p:ph type="pic" idx="1"/>
          </p:nvPr>
        </p:nvSpPr>
        <p:spPr>
          <a:xfrm>
            <a:off x="1871531" y="116632"/>
            <a:ext cx="4224469" cy="66247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p>
        </p:txBody>
      </p:sp>
      <p:sp>
        <p:nvSpPr>
          <p:cNvPr id="10" name="Symbol zastępczy tekstu 2"/>
          <p:cNvSpPr>
            <a:spLocks noGrp="1"/>
          </p:cNvSpPr>
          <p:nvPr>
            <p:ph type="body" idx="11"/>
          </p:nvPr>
        </p:nvSpPr>
        <p:spPr>
          <a:xfrm>
            <a:off x="6272226" y="116632"/>
            <a:ext cx="5751841" cy="2232248"/>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a:t>Kliknij, aby edytować style wzorca tekstu</a:t>
            </a:r>
          </a:p>
        </p:txBody>
      </p:sp>
      <p:sp>
        <p:nvSpPr>
          <p:cNvPr id="8" name="Symbol zastępczy zawartości 2"/>
          <p:cNvSpPr>
            <a:spLocks noGrp="1"/>
          </p:cNvSpPr>
          <p:nvPr>
            <p:ph sz="half" idx="12"/>
          </p:nvPr>
        </p:nvSpPr>
        <p:spPr>
          <a:xfrm>
            <a:off x="6272225" y="3861048"/>
            <a:ext cx="5751843" cy="2880320"/>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3723557781"/>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5" name="Symbol zastępczy zawartości 2"/>
          <p:cNvSpPr>
            <a:spLocks noGrp="1"/>
          </p:cNvSpPr>
          <p:nvPr>
            <p:ph sz="half" idx="1"/>
          </p:nvPr>
        </p:nvSpPr>
        <p:spPr>
          <a:xfrm>
            <a:off x="1007433" y="1556792"/>
            <a:ext cx="11016635" cy="5256584"/>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8" name="Symbol zastępczy tekstu 2"/>
          <p:cNvSpPr>
            <a:spLocks noGrp="1"/>
          </p:cNvSpPr>
          <p:nvPr>
            <p:ph type="body" idx="10" hasCustomPrompt="1"/>
          </p:nvPr>
        </p:nvSpPr>
        <p:spPr>
          <a:xfrm>
            <a:off x="1007434" y="116632"/>
            <a:ext cx="11046297" cy="50405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a:t>Kliknij, aby edytować style wzorca </a:t>
            </a:r>
            <a:r>
              <a:rPr lang="pl-PL" dirty="0" err="1"/>
              <a:t>tekstuKliknij</a:t>
            </a:r>
            <a:r>
              <a:rPr lang="pl-PL" dirty="0"/>
              <a:t>, aby edytować style wzorca Kliknij</a:t>
            </a:r>
          </a:p>
        </p:txBody>
      </p:sp>
      <p:sp>
        <p:nvSpPr>
          <p:cNvPr id="9" name="Symbol zastępczy tekstu 2"/>
          <p:cNvSpPr>
            <a:spLocks noGrp="1"/>
          </p:cNvSpPr>
          <p:nvPr>
            <p:ph type="body" idx="11"/>
          </p:nvPr>
        </p:nvSpPr>
        <p:spPr>
          <a:xfrm>
            <a:off x="1007433" y="620688"/>
            <a:ext cx="11046299" cy="86409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a:t>Kliknij, aby edytować style wzorca tekstu</a:t>
            </a:r>
          </a:p>
        </p:txBody>
      </p:sp>
    </p:spTree>
    <p:extLst>
      <p:ext uri="{BB962C8B-B14F-4D97-AF65-F5344CB8AC3E}">
        <p14:creationId xmlns:p14="http://schemas.microsoft.com/office/powerpoint/2010/main" val="3654661862"/>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8" name="Symbol zastępczy obrazu 2"/>
          <p:cNvSpPr>
            <a:spLocks noGrp="1"/>
          </p:cNvSpPr>
          <p:nvPr>
            <p:ph type="pic" idx="1"/>
          </p:nvPr>
        </p:nvSpPr>
        <p:spPr>
          <a:xfrm>
            <a:off x="1007434" y="1844824"/>
            <a:ext cx="4896545" cy="49685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pl-PL" dirty="0"/>
          </a:p>
        </p:txBody>
      </p:sp>
      <p:sp>
        <p:nvSpPr>
          <p:cNvPr id="9" name="Symbol zastępczy zawartości 2"/>
          <p:cNvSpPr>
            <a:spLocks noGrp="1"/>
          </p:cNvSpPr>
          <p:nvPr>
            <p:ph idx="11"/>
          </p:nvPr>
        </p:nvSpPr>
        <p:spPr>
          <a:xfrm>
            <a:off x="6095238" y="1844824"/>
            <a:ext cx="5953423" cy="496855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4" name="Symbol zastępczy tekstu 2"/>
          <p:cNvSpPr>
            <a:spLocks noGrp="1"/>
          </p:cNvSpPr>
          <p:nvPr>
            <p:ph type="body" idx="12"/>
          </p:nvPr>
        </p:nvSpPr>
        <p:spPr>
          <a:xfrm>
            <a:off x="1007434" y="116632"/>
            <a:ext cx="11016633" cy="86409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a:t>Kliknij, aby edytować style wzorca tekstu</a:t>
            </a:r>
          </a:p>
        </p:txBody>
      </p:sp>
      <p:sp>
        <p:nvSpPr>
          <p:cNvPr id="15" name="Symbol zastępczy tekstu 2"/>
          <p:cNvSpPr>
            <a:spLocks noGrp="1"/>
          </p:cNvSpPr>
          <p:nvPr>
            <p:ph type="body" idx="10" hasCustomPrompt="1"/>
          </p:nvPr>
        </p:nvSpPr>
        <p:spPr>
          <a:xfrm>
            <a:off x="1007433" y="1120626"/>
            <a:ext cx="11041227" cy="508175"/>
          </a:xfrm>
          <a:solidFill>
            <a:srgbClr val="C00000"/>
          </a:solidFill>
        </p:spPr>
        <p:txBody>
          <a:bodyPr lIns="108000" rIns="10800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a:t>Kliknij, </a:t>
            </a:r>
            <a:r>
              <a:rPr lang="pl-PL" dirty="0" err="1"/>
              <a:t>abyować</a:t>
            </a:r>
            <a:r>
              <a:rPr lang="pl-PL" dirty="0"/>
              <a:t> style wzorca </a:t>
            </a:r>
            <a:r>
              <a:rPr lang="pl-PL" dirty="0" err="1"/>
              <a:t>tekstuKliknij</a:t>
            </a:r>
            <a:r>
              <a:rPr lang="pl-PL" dirty="0"/>
              <a:t>, aby edytować style wzorca Kliknij</a:t>
            </a:r>
          </a:p>
        </p:txBody>
      </p:sp>
    </p:spTree>
    <p:extLst>
      <p:ext uri="{BB962C8B-B14F-4D97-AF65-F5344CB8AC3E}">
        <p14:creationId xmlns:p14="http://schemas.microsoft.com/office/powerpoint/2010/main" val="2158467259"/>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wa elementy zawartości">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3" name="Symbol zastępczy zawartości 2"/>
          <p:cNvSpPr>
            <a:spLocks noGrp="1"/>
          </p:cNvSpPr>
          <p:nvPr>
            <p:ph sz="half" idx="1"/>
          </p:nvPr>
        </p:nvSpPr>
        <p:spPr>
          <a:xfrm>
            <a:off x="1007434" y="1628801"/>
            <a:ext cx="5376599" cy="5112567"/>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0" name="Symbol zastępczy zawartości 2"/>
          <p:cNvSpPr>
            <a:spLocks noGrp="1"/>
          </p:cNvSpPr>
          <p:nvPr>
            <p:ph sz="half" idx="11"/>
          </p:nvPr>
        </p:nvSpPr>
        <p:spPr>
          <a:xfrm>
            <a:off x="6576054" y="1628801"/>
            <a:ext cx="5477679" cy="5112566"/>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2" name="Symbol zastępczy tekstu 2"/>
          <p:cNvSpPr>
            <a:spLocks noGrp="1"/>
          </p:cNvSpPr>
          <p:nvPr>
            <p:ph type="body" idx="10" hasCustomPrompt="1"/>
          </p:nvPr>
        </p:nvSpPr>
        <p:spPr>
          <a:xfrm>
            <a:off x="1007434" y="44624"/>
            <a:ext cx="11046297" cy="50405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a:t>Kliknij, aby edytować style wzorca </a:t>
            </a:r>
            <a:r>
              <a:rPr lang="pl-PL" dirty="0" err="1"/>
              <a:t>tekstuKliknij</a:t>
            </a:r>
            <a:r>
              <a:rPr lang="pl-PL" dirty="0"/>
              <a:t>, aby edytować style wzorca </a:t>
            </a:r>
          </a:p>
        </p:txBody>
      </p:sp>
      <p:sp>
        <p:nvSpPr>
          <p:cNvPr id="13" name="Symbol zastępczy tekstu 2"/>
          <p:cNvSpPr>
            <a:spLocks noGrp="1"/>
          </p:cNvSpPr>
          <p:nvPr>
            <p:ph type="body" idx="12"/>
          </p:nvPr>
        </p:nvSpPr>
        <p:spPr>
          <a:xfrm>
            <a:off x="1007433" y="548680"/>
            <a:ext cx="11046299" cy="86409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a:t>Kliknij, aby edytować style wzorca tekstu</a:t>
            </a:r>
          </a:p>
        </p:txBody>
      </p:sp>
    </p:spTree>
    <p:extLst>
      <p:ext uri="{BB962C8B-B14F-4D97-AF65-F5344CB8AC3E}">
        <p14:creationId xmlns:p14="http://schemas.microsoft.com/office/powerpoint/2010/main" val="3668959180"/>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orównanie">
    <p:spTree>
      <p:nvGrpSpPr>
        <p:cNvPr id="1" name=""/>
        <p:cNvGrpSpPr/>
        <p:nvPr/>
      </p:nvGrpSpPr>
      <p:grpSpPr>
        <a:xfrm>
          <a:off x="0" y="0"/>
          <a:ext cx="0" cy="0"/>
          <a:chOff x="0" y="0"/>
          <a:chExt cx="0" cy="0"/>
        </a:xfrm>
      </p:grpSpPr>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11" name="Symbol zastępczy zawartości 2"/>
          <p:cNvSpPr>
            <a:spLocks noGrp="1"/>
          </p:cNvSpPr>
          <p:nvPr>
            <p:ph sz="half" idx="1"/>
          </p:nvPr>
        </p:nvSpPr>
        <p:spPr>
          <a:xfrm>
            <a:off x="1007435" y="1628801"/>
            <a:ext cx="5400552"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2" name="Symbol zastępczy zawartości 2"/>
          <p:cNvSpPr>
            <a:spLocks noGrp="1"/>
          </p:cNvSpPr>
          <p:nvPr>
            <p:ph sz="half" idx="11"/>
          </p:nvPr>
        </p:nvSpPr>
        <p:spPr>
          <a:xfrm>
            <a:off x="6672064" y="1628801"/>
            <a:ext cx="5400552"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6" name="Symbol zastępczy tekstu 2"/>
          <p:cNvSpPr>
            <a:spLocks noGrp="1"/>
          </p:cNvSpPr>
          <p:nvPr>
            <p:ph type="body" idx="12"/>
          </p:nvPr>
        </p:nvSpPr>
        <p:spPr>
          <a:xfrm>
            <a:off x="1007434" y="116632"/>
            <a:ext cx="11016633" cy="864096"/>
          </a:xfrm>
        </p:spPr>
        <p:txBody>
          <a:bodyPr lIns="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a:t>Kliknij, aby edytować style wzorca tekstu</a:t>
            </a:r>
          </a:p>
        </p:txBody>
      </p:sp>
      <p:sp>
        <p:nvSpPr>
          <p:cNvPr id="17" name="Symbol zastępczy tekstu 2"/>
          <p:cNvSpPr>
            <a:spLocks noGrp="1"/>
          </p:cNvSpPr>
          <p:nvPr>
            <p:ph type="body" idx="10" hasCustomPrompt="1"/>
          </p:nvPr>
        </p:nvSpPr>
        <p:spPr>
          <a:xfrm>
            <a:off x="1007435" y="1120626"/>
            <a:ext cx="5400552" cy="508175"/>
          </a:xfrm>
          <a:solidFill>
            <a:srgbClr val="C00000"/>
          </a:solidFill>
        </p:spPr>
        <p:txBody>
          <a:bodyPr lIns="108000" rIns="10800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a:t>Kliknij, aby edytować style wzorca </a:t>
            </a:r>
            <a:r>
              <a:rPr lang="pl-PL" dirty="0" err="1"/>
              <a:t>tekstuKliknij</a:t>
            </a:r>
            <a:r>
              <a:rPr lang="pl-PL" dirty="0"/>
              <a:t>, aby edytować style wzorca Kliknij</a:t>
            </a:r>
          </a:p>
        </p:txBody>
      </p:sp>
      <p:sp>
        <p:nvSpPr>
          <p:cNvPr id="19" name="Symbol zastępczy tekstu 2"/>
          <p:cNvSpPr>
            <a:spLocks noGrp="1"/>
          </p:cNvSpPr>
          <p:nvPr>
            <p:ph type="body" idx="13" hasCustomPrompt="1"/>
          </p:nvPr>
        </p:nvSpPr>
        <p:spPr>
          <a:xfrm>
            <a:off x="6672064" y="1120626"/>
            <a:ext cx="5400552" cy="508175"/>
          </a:xfrm>
          <a:solidFill>
            <a:srgbClr val="C00000"/>
          </a:solidFill>
        </p:spPr>
        <p:txBody>
          <a:bodyPr lIns="108000" rIns="108000" anchor="ctr" anchorCtr="0"/>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pl-PL" dirty="0"/>
              <a:t>Kliknij, aby edytować style wzorca </a:t>
            </a:r>
            <a:r>
              <a:rPr lang="pl-PL" dirty="0" err="1"/>
              <a:t>tekstuKliknij</a:t>
            </a:r>
            <a:r>
              <a:rPr lang="pl-PL" dirty="0"/>
              <a:t>, aby edytować style wzorca Kliknij</a:t>
            </a:r>
          </a:p>
        </p:txBody>
      </p:sp>
    </p:spTree>
    <p:extLst>
      <p:ext uri="{BB962C8B-B14F-4D97-AF65-F5344CB8AC3E}">
        <p14:creationId xmlns:p14="http://schemas.microsoft.com/office/powerpoint/2010/main" val="3479639312"/>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2" name="Tytuł 1"/>
          <p:cNvSpPr>
            <a:spLocks noGrp="1"/>
          </p:cNvSpPr>
          <p:nvPr>
            <p:ph type="title"/>
          </p:nvPr>
        </p:nvSpPr>
        <p:spPr>
          <a:xfrm>
            <a:off x="911424" y="116632"/>
            <a:ext cx="4416491" cy="1318468"/>
          </a:xfrm>
        </p:spPr>
        <p:txBody>
          <a:bodyPr anchor="b"/>
          <a:lstStyle>
            <a:lvl1pPr algn="l">
              <a:defRPr sz="2000" b="1"/>
            </a:lvl1pPr>
          </a:lstStyle>
          <a:p>
            <a:r>
              <a:rPr lang="pl-PL"/>
              <a:t>Kliknij, aby edytować styl</a:t>
            </a:r>
            <a:endParaRPr lang="pl-PL" dirty="0"/>
          </a:p>
        </p:txBody>
      </p:sp>
      <p:sp>
        <p:nvSpPr>
          <p:cNvPr id="3" name="Symbol zastępczy zawartości 2"/>
          <p:cNvSpPr>
            <a:spLocks noGrp="1"/>
          </p:cNvSpPr>
          <p:nvPr>
            <p:ph idx="1"/>
          </p:nvPr>
        </p:nvSpPr>
        <p:spPr>
          <a:xfrm>
            <a:off x="5519936" y="116632"/>
            <a:ext cx="6528725" cy="66247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tekstu 3"/>
          <p:cNvSpPr>
            <a:spLocks noGrp="1"/>
          </p:cNvSpPr>
          <p:nvPr>
            <p:ph type="body" sz="half" idx="2"/>
          </p:nvPr>
        </p:nvSpPr>
        <p:spPr>
          <a:xfrm>
            <a:off x="911424" y="1435100"/>
            <a:ext cx="4416491" cy="53062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472114310"/>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2" name="Tytuł 1"/>
          <p:cNvSpPr>
            <a:spLocks noGrp="1"/>
          </p:cNvSpPr>
          <p:nvPr>
            <p:ph type="title"/>
          </p:nvPr>
        </p:nvSpPr>
        <p:spPr>
          <a:xfrm>
            <a:off x="3005269" y="4800600"/>
            <a:ext cx="7315200" cy="566738"/>
          </a:xfrm>
        </p:spPr>
        <p:txBody>
          <a:bodyPr anchor="b"/>
          <a:lstStyle>
            <a:lvl1pPr algn="l">
              <a:defRPr sz="2000" b="1"/>
            </a:lvl1pPr>
          </a:lstStyle>
          <a:p>
            <a:r>
              <a:rPr lang="pl-PL"/>
              <a:t>Kliknij, aby edytować styl</a:t>
            </a:r>
            <a:endParaRPr lang="pl-PL" dirty="0"/>
          </a:p>
        </p:txBody>
      </p:sp>
      <p:sp>
        <p:nvSpPr>
          <p:cNvPr id="3" name="Symbol zastępczy obrazu 2"/>
          <p:cNvSpPr>
            <a:spLocks noGrp="1"/>
          </p:cNvSpPr>
          <p:nvPr>
            <p:ph type="pic" idx="1"/>
          </p:nvPr>
        </p:nvSpPr>
        <p:spPr>
          <a:xfrm>
            <a:off x="1007435" y="283"/>
            <a:ext cx="11184061" cy="4727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pl-PL" dirty="0"/>
          </a:p>
        </p:txBody>
      </p:sp>
      <p:sp>
        <p:nvSpPr>
          <p:cNvPr id="4" name="Symbol zastępczy tekstu 3"/>
          <p:cNvSpPr>
            <a:spLocks noGrp="1"/>
          </p:cNvSpPr>
          <p:nvPr>
            <p:ph type="body" sz="half" idx="2"/>
          </p:nvPr>
        </p:nvSpPr>
        <p:spPr>
          <a:xfrm>
            <a:off x="300526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1663897851"/>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2" name="Tytuł 1"/>
          <p:cNvSpPr>
            <a:spLocks noGrp="1"/>
          </p:cNvSpPr>
          <p:nvPr>
            <p:ph type="title"/>
          </p:nvPr>
        </p:nvSpPr>
        <p:spPr>
          <a:xfrm>
            <a:off x="1007435" y="116632"/>
            <a:ext cx="11041227" cy="1548656"/>
          </a:xfrm>
        </p:spPr>
        <p:txBody>
          <a:bodyPr/>
          <a:lstStyle>
            <a:lvl1pPr>
              <a:defRPr b="0"/>
            </a:lvl1pPr>
          </a:lstStyle>
          <a:p>
            <a:r>
              <a:rPr lang="pl-PL"/>
              <a:t>Kliknij, aby edytować styl</a:t>
            </a:r>
            <a:endParaRPr lang="pl-PL" dirty="0"/>
          </a:p>
        </p:txBody>
      </p:sp>
      <p:sp>
        <p:nvSpPr>
          <p:cNvPr id="3" name="Symbol zastępczy tytułu pionowego 2"/>
          <p:cNvSpPr>
            <a:spLocks noGrp="1"/>
          </p:cNvSpPr>
          <p:nvPr>
            <p:ph type="body" orient="vert" idx="1"/>
          </p:nvPr>
        </p:nvSpPr>
        <p:spPr>
          <a:xfrm>
            <a:off x="1007435" y="1772817"/>
            <a:ext cx="11041227" cy="4968551"/>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1486849646"/>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30" name="Rectangle 14"/>
          <p:cNvSpPr>
            <a:spLocks noGrp="1" noChangeArrowheads="1"/>
          </p:cNvSpPr>
          <p:nvPr>
            <p:ph type="title"/>
          </p:nvPr>
        </p:nvSpPr>
        <p:spPr bwMode="auto">
          <a:xfrm>
            <a:off x="143339" y="116632"/>
            <a:ext cx="11041227" cy="154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dirty="0"/>
              <a:t>Kliknij, aby edytować styl wzorca tytułu</a:t>
            </a:r>
          </a:p>
        </p:txBody>
      </p:sp>
      <p:sp>
        <p:nvSpPr>
          <p:cNvPr id="9231" name="Rectangle 15"/>
          <p:cNvSpPr>
            <a:spLocks noGrp="1" noChangeArrowheads="1"/>
          </p:cNvSpPr>
          <p:nvPr>
            <p:ph type="body" idx="1"/>
          </p:nvPr>
        </p:nvSpPr>
        <p:spPr bwMode="auto">
          <a:xfrm>
            <a:off x="143339" y="1772817"/>
            <a:ext cx="11041227" cy="496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dirty="0"/>
              <a:t>Kliknij, aby edytować style wzorca tekstu</a:t>
            </a:r>
          </a:p>
          <a:p>
            <a:pPr lvl="1"/>
            <a:r>
              <a:rPr lang="pl-PL" altLang="pl-PL" dirty="0"/>
              <a:t>Drugi poziom</a:t>
            </a:r>
          </a:p>
          <a:p>
            <a:pPr lvl="2"/>
            <a:r>
              <a:rPr lang="pl-PL" altLang="pl-PL" dirty="0"/>
              <a:t>Trzeci poziom</a:t>
            </a:r>
          </a:p>
          <a:p>
            <a:pPr lvl="3"/>
            <a:r>
              <a:rPr lang="pl-PL" altLang="pl-PL" dirty="0"/>
              <a:t>Czwarty poziom</a:t>
            </a:r>
          </a:p>
          <a:p>
            <a:pPr lvl="4"/>
            <a:r>
              <a:rPr lang="pl-PL" altLang="pl-PL" dirty="0"/>
              <a:t>Piąty poziom</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Bar/>
  </p:transition>
  <p:txStyles>
    <p:titleStyle>
      <a:lvl1pPr algn="l" rtl="0" eaLnBrk="1" fontAlgn="base" hangingPunct="1">
        <a:spcBef>
          <a:spcPct val="0"/>
        </a:spcBef>
        <a:spcAft>
          <a:spcPct val="0"/>
        </a:spcAft>
        <a:defRPr sz="3600" b="0">
          <a:solidFill>
            <a:schemeClr val="tx1"/>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Calibri" panose="020F0502020204030204" pitchFamily="34" charset="0"/>
        </a:defRPr>
      </a:lvl2pPr>
      <a:lvl3pPr marL="1143000" indent="-228600" algn="l" rtl="0" eaLnBrk="1" fontAlgn="base" hangingPunct="1">
        <a:spcBef>
          <a:spcPct val="20000"/>
        </a:spcBef>
        <a:spcAft>
          <a:spcPct val="0"/>
        </a:spcAft>
        <a:buChar char="•"/>
        <a:defRPr sz="2400">
          <a:solidFill>
            <a:schemeClr val="tx1"/>
          </a:solidFill>
          <a:latin typeface="Calibri" panose="020F0502020204030204" pitchFamily="34" charset="0"/>
        </a:defRPr>
      </a:lvl3pPr>
      <a:lvl4pPr marL="1600200" indent="-228600" algn="l" rtl="0" eaLnBrk="1" fontAlgn="base" hangingPunct="1">
        <a:spcBef>
          <a:spcPct val="20000"/>
        </a:spcBef>
        <a:spcAft>
          <a:spcPct val="0"/>
        </a:spcAft>
        <a:buChar char="–"/>
        <a:defRPr sz="2000">
          <a:solidFill>
            <a:schemeClr val="tx1"/>
          </a:solidFill>
          <a:latin typeface="Calibri" panose="020F0502020204030204" pitchFamily="34" charset="0"/>
        </a:defRPr>
      </a:lvl4pPr>
      <a:lvl5pPr marL="2057400" indent="-228600" algn="l" rtl="0" eaLnBrk="1" fontAlgn="base" hangingPunct="1">
        <a:spcBef>
          <a:spcPct val="20000"/>
        </a:spcBef>
        <a:spcAft>
          <a:spcPct val="0"/>
        </a:spcAft>
        <a:buChar char="»"/>
        <a:defRPr sz="2000">
          <a:solidFill>
            <a:schemeClr val="tx1"/>
          </a:solidFill>
          <a:latin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package" Target="../embeddings/Microsoft_Visio_Drawing.vsdx"/><Relationship Id="rId7"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w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6.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Krzysztof.podkomorzy@pwr"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body" idx="11"/>
          </p:nvPr>
        </p:nvSpPr>
        <p:spPr/>
        <p:txBody>
          <a:bodyPr/>
          <a:lstStyle/>
          <a:p>
            <a:pPr algn="ctr"/>
            <a:r>
              <a:rPr lang="pl-PL" sz="4000" i="1" dirty="0"/>
              <a:t>Tarcie, drgania i zużycie zaworów a ich trwałość i szczelność</a:t>
            </a:r>
            <a:endParaRPr lang="pl-PL" sz="4000" dirty="0"/>
          </a:p>
        </p:txBody>
      </p:sp>
      <p:sp>
        <p:nvSpPr>
          <p:cNvPr id="15" name="pole tekstowe 14"/>
          <p:cNvSpPr txBox="1"/>
          <p:nvPr/>
        </p:nvSpPr>
        <p:spPr>
          <a:xfrm>
            <a:off x="1739348" y="6351104"/>
            <a:ext cx="10346635" cy="369332"/>
          </a:xfrm>
          <a:prstGeom prst="rect">
            <a:avLst/>
          </a:prstGeom>
          <a:noFill/>
        </p:spPr>
        <p:txBody>
          <a:bodyPr wrap="square" rtlCol="0">
            <a:spAutoFit/>
          </a:bodyPr>
          <a:lstStyle/>
          <a:p>
            <a:pPr algn="ctr"/>
            <a:r>
              <a:rPr lang="pl-PL" dirty="0"/>
              <a:t>Brzyście, 11 października 2025</a:t>
            </a:r>
          </a:p>
        </p:txBody>
      </p:sp>
      <p:sp>
        <p:nvSpPr>
          <p:cNvPr id="16" name="pole tekstowe 15"/>
          <p:cNvSpPr txBox="1"/>
          <p:nvPr/>
        </p:nvSpPr>
        <p:spPr>
          <a:xfrm>
            <a:off x="8030818" y="3170580"/>
            <a:ext cx="3925957" cy="923330"/>
          </a:xfrm>
          <a:prstGeom prst="rect">
            <a:avLst/>
          </a:prstGeom>
          <a:noFill/>
        </p:spPr>
        <p:txBody>
          <a:bodyPr wrap="square" rtlCol="0">
            <a:spAutoFit/>
          </a:bodyPr>
          <a:lstStyle/>
          <a:p>
            <a:pPr algn="ctr"/>
            <a:endParaRPr lang="pl-PL" dirty="0"/>
          </a:p>
          <a:p>
            <a:pPr algn="ctr"/>
            <a:r>
              <a:rPr lang="pl-PL" dirty="0"/>
              <a:t>Janusz Rogula</a:t>
            </a:r>
          </a:p>
          <a:p>
            <a:pPr algn="ctr"/>
            <a:r>
              <a:rPr lang="pl-PL" dirty="0"/>
              <a:t>Politechnika Wrocławska</a:t>
            </a:r>
          </a:p>
        </p:txBody>
      </p:sp>
      <p:pic>
        <p:nvPicPr>
          <p:cNvPr id="7" name="Obraz 1">
            <a:extLst>
              <a:ext uri="{FF2B5EF4-FFF2-40B4-BE49-F238E27FC236}">
                <a16:creationId xmlns:a16="http://schemas.microsoft.com/office/drawing/2014/main" id="{35993C07-CB96-4FE1-B1F6-38C7A40F0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776" y="1514393"/>
            <a:ext cx="3702050"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5">
            <a:extLst>
              <a:ext uri="{FF2B5EF4-FFF2-40B4-BE49-F238E27FC236}">
                <a16:creationId xmlns:a16="http://schemas.microsoft.com/office/drawing/2014/main" id="{A58E11B1-9535-438F-BE34-B9E5C7455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2903" y="1763165"/>
            <a:ext cx="164465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6">
            <a:extLst>
              <a:ext uri="{FF2B5EF4-FFF2-40B4-BE49-F238E27FC236}">
                <a16:creationId xmlns:a16="http://schemas.microsoft.com/office/drawing/2014/main" id="{56E17C93-A94C-4E39-8312-B0E1A6C2D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923" y="1578687"/>
            <a:ext cx="2801938"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217559"/>
      </p:ext>
    </p:extLst>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a:extLst>
              <a:ext uri="{FF2B5EF4-FFF2-40B4-BE49-F238E27FC236}">
                <a16:creationId xmlns:a16="http://schemas.microsoft.com/office/drawing/2014/main" id="{E56958FA-9F0A-48B3-BAA5-9F0BE8380F0E}"/>
              </a:ext>
            </a:extLst>
          </p:cNvPr>
          <p:cNvSpPr txBox="1">
            <a:spLocks/>
          </p:cNvSpPr>
          <p:nvPr/>
        </p:nvSpPr>
        <p:spPr bwMode="auto">
          <a:xfrm>
            <a:off x="361950" y="-199239"/>
            <a:ext cx="58197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marL="457200" lvl="1" indent="0">
              <a:buNone/>
            </a:pPr>
            <a:r>
              <a:rPr lang="pl-PL" b="1" dirty="0"/>
              <a:t>Drgania i hałas w instalacjach</a:t>
            </a:r>
            <a:endParaRPr lang="pl-PL" dirty="0"/>
          </a:p>
        </p:txBody>
      </p:sp>
      <p:pic>
        <p:nvPicPr>
          <p:cNvPr id="13" name="Obraz 12">
            <a:extLst>
              <a:ext uri="{FF2B5EF4-FFF2-40B4-BE49-F238E27FC236}">
                <a16:creationId xmlns:a16="http://schemas.microsoft.com/office/drawing/2014/main" id="{9A90DF9D-563E-4F37-83B6-0835D28C7047}"/>
              </a:ext>
            </a:extLst>
          </p:cNvPr>
          <p:cNvPicPr/>
          <p:nvPr/>
        </p:nvPicPr>
        <p:blipFill>
          <a:blip r:embed="rId2"/>
          <a:srcRect/>
          <a:stretch>
            <a:fillRect/>
          </a:stretch>
        </p:blipFill>
        <p:spPr bwMode="auto">
          <a:xfrm>
            <a:off x="895350" y="521486"/>
            <a:ext cx="4076700" cy="2788920"/>
          </a:xfrm>
          <a:prstGeom prst="rect">
            <a:avLst/>
          </a:prstGeom>
          <a:noFill/>
          <a:ln w="9525">
            <a:noFill/>
            <a:miter lim="800000"/>
            <a:headEnd/>
            <a:tailEnd/>
          </a:ln>
        </p:spPr>
      </p:pic>
      <p:pic>
        <p:nvPicPr>
          <p:cNvPr id="14" name="Obraz 13">
            <a:extLst>
              <a:ext uri="{FF2B5EF4-FFF2-40B4-BE49-F238E27FC236}">
                <a16:creationId xmlns:a16="http://schemas.microsoft.com/office/drawing/2014/main" id="{D0A60837-3B1A-4B7C-A6EB-C30BE23AF1F7}"/>
              </a:ext>
            </a:extLst>
          </p:cNvPr>
          <p:cNvPicPr/>
          <p:nvPr/>
        </p:nvPicPr>
        <p:blipFill>
          <a:blip r:embed="rId3"/>
          <a:srcRect l="19504" t="44628" r="42645" b="24174"/>
          <a:stretch>
            <a:fillRect/>
          </a:stretch>
        </p:blipFill>
        <p:spPr bwMode="auto">
          <a:xfrm>
            <a:off x="5838825" y="33012"/>
            <a:ext cx="3105150" cy="2047875"/>
          </a:xfrm>
          <a:prstGeom prst="rect">
            <a:avLst/>
          </a:prstGeom>
          <a:noFill/>
          <a:ln w="9525">
            <a:noFill/>
            <a:miter lim="800000"/>
            <a:headEnd/>
            <a:tailEnd/>
          </a:ln>
        </p:spPr>
      </p:pic>
      <p:sp>
        <p:nvSpPr>
          <p:cNvPr id="15" name="Prostokąt 14">
            <a:extLst>
              <a:ext uri="{FF2B5EF4-FFF2-40B4-BE49-F238E27FC236}">
                <a16:creationId xmlns:a16="http://schemas.microsoft.com/office/drawing/2014/main" id="{3071D8DB-A53A-40B0-8D5C-F587599D4BD3}"/>
              </a:ext>
            </a:extLst>
          </p:cNvPr>
          <p:cNvSpPr/>
          <p:nvPr/>
        </p:nvSpPr>
        <p:spPr>
          <a:xfrm>
            <a:off x="9010651" y="33012"/>
            <a:ext cx="2990850" cy="2031325"/>
          </a:xfrm>
          <a:prstGeom prst="rect">
            <a:avLst/>
          </a:prstGeom>
        </p:spPr>
        <p:txBody>
          <a:bodyPr wrap="square">
            <a:spAutoFit/>
          </a:bodyPr>
          <a:lstStyle/>
          <a:p>
            <a:r>
              <a:rPr lang="pl-PL" i="1">
                <a:latin typeface="Times New Roman" panose="02020603050405020304" pitchFamily="18" charset="0"/>
                <a:ea typeface="Times New Roman" panose="02020603050405020304" pitchFamily="18" charset="0"/>
              </a:rPr>
              <a:t>Przepływ normalny przez zawór, p</a:t>
            </a:r>
            <a:r>
              <a:rPr lang="pl-PL" i="1" baseline="-25000">
                <a:latin typeface="Times New Roman" panose="02020603050405020304" pitchFamily="18" charset="0"/>
                <a:ea typeface="Times New Roman" panose="02020603050405020304" pitchFamily="18" charset="0"/>
              </a:rPr>
              <a:t>1</a:t>
            </a:r>
            <a:r>
              <a:rPr lang="pl-PL" i="1">
                <a:latin typeface="Times New Roman" panose="02020603050405020304" pitchFamily="18" charset="0"/>
                <a:ea typeface="Times New Roman" panose="02020603050405020304" pitchFamily="18" charset="0"/>
              </a:rPr>
              <a:t> – ciśnienie przed zaworem, p</a:t>
            </a:r>
            <a:r>
              <a:rPr lang="pl-PL" i="1" baseline="-25000">
                <a:latin typeface="Times New Roman" panose="02020603050405020304" pitchFamily="18" charset="0"/>
                <a:ea typeface="Times New Roman" panose="02020603050405020304" pitchFamily="18" charset="0"/>
              </a:rPr>
              <a:t>2</a:t>
            </a:r>
            <a:r>
              <a:rPr lang="pl-PL" i="1">
                <a:latin typeface="Times New Roman" panose="02020603050405020304" pitchFamily="18" charset="0"/>
                <a:ea typeface="Times New Roman" panose="02020603050405020304" pitchFamily="18" charset="0"/>
              </a:rPr>
              <a:t> – ciśnienie za zaworem, p</a:t>
            </a:r>
            <a:r>
              <a:rPr lang="pl-PL" i="1" baseline="-25000">
                <a:latin typeface="Times New Roman" panose="02020603050405020304" pitchFamily="18" charset="0"/>
                <a:ea typeface="Times New Roman" panose="02020603050405020304" pitchFamily="18" charset="0"/>
              </a:rPr>
              <a:t>v</a:t>
            </a:r>
            <a:r>
              <a:rPr lang="pl-PL" i="1">
                <a:latin typeface="Times New Roman" panose="02020603050405020304" pitchFamily="18" charset="0"/>
                <a:ea typeface="Times New Roman" panose="02020603050405020304" pitchFamily="18" charset="0"/>
              </a:rPr>
              <a:t> – ciśnienie parowania medium, p</a:t>
            </a:r>
            <a:r>
              <a:rPr lang="pl-PL" i="1" baseline="-25000">
                <a:latin typeface="Times New Roman" panose="02020603050405020304" pitchFamily="18" charset="0"/>
                <a:ea typeface="Times New Roman" panose="02020603050405020304" pitchFamily="18" charset="0"/>
              </a:rPr>
              <a:t>vc</a:t>
            </a:r>
            <a:r>
              <a:rPr lang="pl-PL" i="1">
                <a:latin typeface="Times New Roman" panose="02020603050405020304" pitchFamily="18" charset="0"/>
                <a:ea typeface="Times New Roman" panose="02020603050405020304" pitchFamily="18" charset="0"/>
              </a:rPr>
              <a:t> – ciśnienie w strefie „venacontracta".</a:t>
            </a:r>
            <a:endParaRPr lang="pl-PL" dirty="0"/>
          </a:p>
        </p:txBody>
      </p:sp>
      <p:sp>
        <p:nvSpPr>
          <p:cNvPr id="16" name="Prostokąt 15">
            <a:extLst>
              <a:ext uri="{FF2B5EF4-FFF2-40B4-BE49-F238E27FC236}">
                <a16:creationId xmlns:a16="http://schemas.microsoft.com/office/drawing/2014/main" id="{E5482107-4641-446B-AAB1-3DDB3FC98921}"/>
              </a:ext>
            </a:extLst>
          </p:cNvPr>
          <p:cNvSpPr/>
          <p:nvPr/>
        </p:nvSpPr>
        <p:spPr>
          <a:xfrm>
            <a:off x="5838825" y="2084649"/>
            <a:ext cx="6096000" cy="646331"/>
          </a:xfrm>
          <a:prstGeom prst="rect">
            <a:avLst/>
          </a:prstGeom>
        </p:spPr>
        <p:txBody>
          <a:bodyPr>
            <a:spAutoFit/>
          </a:bodyPr>
          <a:lstStyle/>
          <a:p>
            <a:r>
              <a:rPr lang="pl-PL" b="1" dirty="0">
                <a:latin typeface="Times New Roman" panose="02020603050405020304" pitchFamily="18" charset="0"/>
                <a:ea typeface="Times New Roman" panose="02020603050405020304" pitchFamily="18" charset="0"/>
              </a:rPr>
              <a:t>Przepływ płynu przez przekrój o ostrych krawędziach i nazywa się „</a:t>
            </a:r>
            <a:r>
              <a:rPr lang="pl-PL" b="1" dirty="0" err="1">
                <a:latin typeface="Times New Roman" panose="02020603050405020304" pitchFamily="18" charset="0"/>
                <a:ea typeface="Times New Roman" panose="02020603050405020304" pitchFamily="18" charset="0"/>
              </a:rPr>
              <a:t>venacontracta</a:t>
            </a:r>
            <a:r>
              <a:rPr lang="pl-PL" b="1" dirty="0">
                <a:latin typeface="Times New Roman" panose="02020603050405020304" pitchFamily="18" charset="0"/>
                <a:ea typeface="Times New Roman" panose="02020603050405020304" pitchFamily="18" charset="0"/>
              </a:rPr>
              <a:t>”</a:t>
            </a:r>
            <a:endParaRPr lang="pl-PL" b="1" dirty="0"/>
          </a:p>
        </p:txBody>
      </p:sp>
      <p:pic>
        <p:nvPicPr>
          <p:cNvPr id="17" name="Obraz 16">
            <a:extLst>
              <a:ext uri="{FF2B5EF4-FFF2-40B4-BE49-F238E27FC236}">
                <a16:creationId xmlns:a16="http://schemas.microsoft.com/office/drawing/2014/main" id="{ED5FED57-FE7C-4A86-BBFF-2F7320218CEA}"/>
              </a:ext>
            </a:extLst>
          </p:cNvPr>
          <p:cNvPicPr/>
          <p:nvPr/>
        </p:nvPicPr>
        <p:blipFill>
          <a:blip r:embed="rId4"/>
          <a:srcRect l="32397" t="58884" r="29587" b="10124"/>
          <a:stretch>
            <a:fillRect/>
          </a:stretch>
        </p:blipFill>
        <p:spPr bwMode="auto">
          <a:xfrm>
            <a:off x="7391400" y="2730980"/>
            <a:ext cx="3140075" cy="2047875"/>
          </a:xfrm>
          <a:prstGeom prst="rect">
            <a:avLst/>
          </a:prstGeom>
          <a:noFill/>
          <a:ln w="9525">
            <a:noFill/>
            <a:miter lim="800000"/>
            <a:headEnd/>
            <a:tailEnd/>
          </a:ln>
        </p:spPr>
      </p:pic>
      <p:sp>
        <p:nvSpPr>
          <p:cNvPr id="19" name="Prostokąt 18">
            <a:extLst>
              <a:ext uri="{FF2B5EF4-FFF2-40B4-BE49-F238E27FC236}">
                <a16:creationId xmlns:a16="http://schemas.microsoft.com/office/drawing/2014/main" id="{1F79D332-5D9B-49D5-A70E-159D519E9FC8}"/>
              </a:ext>
            </a:extLst>
          </p:cNvPr>
          <p:cNvSpPr/>
          <p:nvPr/>
        </p:nvSpPr>
        <p:spPr>
          <a:xfrm>
            <a:off x="6127752" y="4819479"/>
            <a:ext cx="6010275" cy="1815882"/>
          </a:xfrm>
          <a:prstGeom prst="rect">
            <a:avLst/>
          </a:prstGeom>
        </p:spPr>
        <p:txBody>
          <a:bodyPr wrap="square">
            <a:spAutoFit/>
          </a:bodyPr>
          <a:lstStyle/>
          <a:p>
            <a:r>
              <a:rPr lang="pl-PL" sz="1600" b="1" dirty="0">
                <a:latin typeface="Times New Roman" panose="02020603050405020304" pitchFamily="18" charset="0"/>
                <a:ea typeface="Times New Roman" panose="02020603050405020304" pitchFamily="18" charset="0"/>
              </a:rPr>
              <a:t>Powodem występowania kawitacji jest nagłe obniżenie ciśnienia statycznego przepływającego płynu poniżej jego ciśnienia parowania. Jeżeli zawór wykazuje jakikolwiek stopień odzysku ciśnienia, to wtedy ciśnienie końcowe za zaworem jest wyższe od ciśnienie statycznego w przekroju gniazda. Za zaworem ciśnienie medium wzrasta ponad wartość ciśnienia parowania, przez co pęcherzyki pary wracają powrotem do postaci ciekłej. </a:t>
            </a:r>
            <a:endParaRPr lang="pl-PL" sz="1600" b="1" dirty="0"/>
          </a:p>
        </p:txBody>
      </p:sp>
      <p:pic>
        <p:nvPicPr>
          <p:cNvPr id="20" name="Obraz 19">
            <a:extLst>
              <a:ext uri="{FF2B5EF4-FFF2-40B4-BE49-F238E27FC236}">
                <a16:creationId xmlns:a16="http://schemas.microsoft.com/office/drawing/2014/main" id="{3C51F9B2-D842-44AA-B56A-F2CC0F31685B}"/>
              </a:ext>
            </a:extLst>
          </p:cNvPr>
          <p:cNvPicPr/>
          <p:nvPr/>
        </p:nvPicPr>
        <p:blipFill>
          <a:blip r:embed="rId5"/>
          <a:srcRect l="8278" t="11031" r="15894" b="17506"/>
          <a:stretch>
            <a:fillRect/>
          </a:stretch>
        </p:blipFill>
        <p:spPr bwMode="auto">
          <a:xfrm>
            <a:off x="-3176" y="3310406"/>
            <a:ext cx="3121025" cy="2030095"/>
          </a:xfrm>
          <a:prstGeom prst="rect">
            <a:avLst/>
          </a:prstGeom>
          <a:noFill/>
          <a:ln w="9525">
            <a:noFill/>
            <a:miter lim="800000"/>
            <a:headEnd/>
            <a:tailEnd/>
          </a:ln>
        </p:spPr>
      </p:pic>
      <p:sp>
        <p:nvSpPr>
          <p:cNvPr id="22" name="Prostokąt 21">
            <a:extLst>
              <a:ext uri="{FF2B5EF4-FFF2-40B4-BE49-F238E27FC236}">
                <a16:creationId xmlns:a16="http://schemas.microsoft.com/office/drawing/2014/main" id="{6C1439A9-0363-43BC-8F35-26D92E0FDC91}"/>
              </a:ext>
            </a:extLst>
          </p:cNvPr>
          <p:cNvSpPr/>
          <p:nvPr/>
        </p:nvSpPr>
        <p:spPr>
          <a:xfrm>
            <a:off x="3067049" y="3254518"/>
            <a:ext cx="2997201" cy="2308324"/>
          </a:xfrm>
          <a:prstGeom prst="rect">
            <a:avLst/>
          </a:prstGeom>
        </p:spPr>
        <p:txBody>
          <a:bodyPr wrap="square">
            <a:spAutoFit/>
          </a:bodyPr>
          <a:lstStyle/>
          <a:p>
            <a:r>
              <a:rPr lang="pl-PL" sz="1600" b="1" dirty="0" err="1">
                <a:latin typeface="Times New Roman" panose="02020603050405020304" pitchFamily="18" charset="0"/>
                <a:ea typeface="Times New Roman" panose="02020603050405020304" pitchFamily="18" charset="0"/>
              </a:rPr>
              <a:t>Flashing</a:t>
            </a:r>
            <a:r>
              <a:rPr lang="pl-PL" sz="1600" b="1" dirty="0">
                <a:latin typeface="Times New Roman" panose="02020603050405020304" pitchFamily="18" charset="0"/>
                <a:ea typeface="Times New Roman" panose="02020603050405020304" pitchFamily="18" charset="0"/>
              </a:rPr>
              <a:t> występuje w momencie gdy ciśnienie na wylocie pozostaje niższe od ciśnienia parowania. Następstwem tego jest trwała zamiana cieczy w mieszaninę cieczy i pary. Zjawisku odparowania towarzyszy gwałtowny wzrost objętości i prędkości przepływu, </a:t>
            </a:r>
            <a:endParaRPr lang="pl-PL" sz="1600" b="1" dirty="0"/>
          </a:p>
        </p:txBody>
      </p:sp>
      <p:sp>
        <p:nvSpPr>
          <p:cNvPr id="23" name="Prostokąt 22">
            <a:extLst>
              <a:ext uri="{FF2B5EF4-FFF2-40B4-BE49-F238E27FC236}">
                <a16:creationId xmlns:a16="http://schemas.microsoft.com/office/drawing/2014/main" id="{7CACC09D-AEC2-4244-BFCD-0A89381EDAE5}"/>
              </a:ext>
            </a:extLst>
          </p:cNvPr>
          <p:cNvSpPr/>
          <p:nvPr/>
        </p:nvSpPr>
        <p:spPr>
          <a:xfrm>
            <a:off x="809625" y="5442966"/>
            <a:ext cx="5524500" cy="1477328"/>
          </a:xfrm>
          <a:prstGeom prst="rect">
            <a:avLst/>
          </a:prstGeom>
        </p:spPr>
        <p:txBody>
          <a:bodyPr wrap="square">
            <a:spAutoFit/>
          </a:bodyPr>
          <a:lstStyle/>
          <a:p>
            <a:r>
              <a:rPr lang="pl-PL" b="1" dirty="0">
                <a:latin typeface="Times New Roman" panose="02020603050405020304" pitchFamily="18" charset="0"/>
                <a:ea typeface="Times New Roman" panose="02020603050405020304" pitchFamily="18" charset="0"/>
              </a:rPr>
              <a:t>a także działania erozyjne na wewnętrzne powierzchnie zaworu oraz hałas. Występowanie </a:t>
            </a:r>
            <a:r>
              <a:rPr lang="pl-PL" b="1" dirty="0" err="1">
                <a:latin typeface="Times New Roman" panose="02020603050405020304" pitchFamily="18" charset="0"/>
                <a:ea typeface="Times New Roman" panose="02020603050405020304" pitchFamily="18" charset="0"/>
              </a:rPr>
              <a:t>flashingu</a:t>
            </a:r>
            <a:r>
              <a:rPr lang="pl-PL" b="1" dirty="0">
                <a:latin typeface="Times New Roman" panose="02020603050405020304" pitchFamily="18" charset="0"/>
                <a:ea typeface="Times New Roman" panose="02020603050405020304" pitchFamily="18" charset="0"/>
              </a:rPr>
              <a:t> zależy jedynie od parametrów przepływy i nie jest możliwe wyeliminowanie go metodami konstrukcyjnymi</a:t>
            </a:r>
            <a:endParaRPr lang="pl-PL" dirty="0"/>
          </a:p>
        </p:txBody>
      </p:sp>
    </p:spTree>
    <p:extLst>
      <p:ext uri="{BB962C8B-B14F-4D97-AF65-F5344CB8AC3E}">
        <p14:creationId xmlns:p14="http://schemas.microsoft.com/office/powerpoint/2010/main" val="1953972763"/>
      </p:ext>
    </p:extLst>
  </p:cSld>
  <p:clrMapOvr>
    <a:masterClrMapping/>
  </p:clrMapOvr>
  <p:transition>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a:extLst>
              <a:ext uri="{FF2B5EF4-FFF2-40B4-BE49-F238E27FC236}">
                <a16:creationId xmlns:a16="http://schemas.microsoft.com/office/drawing/2014/main" id="{E56958FA-9F0A-48B3-BAA5-9F0BE8380F0E}"/>
              </a:ext>
            </a:extLst>
          </p:cNvPr>
          <p:cNvSpPr txBox="1">
            <a:spLocks/>
          </p:cNvSpPr>
          <p:nvPr/>
        </p:nvSpPr>
        <p:spPr bwMode="auto">
          <a:xfrm>
            <a:off x="361950" y="-199239"/>
            <a:ext cx="58197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marL="457200" lvl="1" indent="0">
              <a:buNone/>
            </a:pPr>
            <a:r>
              <a:rPr lang="pl-PL" b="1" dirty="0"/>
              <a:t>Drgania i hałas w instalacjach</a:t>
            </a:r>
            <a:endParaRPr lang="pl-PL" dirty="0"/>
          </a:p>
        </p:txBody>
      </p:sp>
      <p:pic>
        <p:nvPicPr>
          <p:cNvPr id="4" name="Obraz 3" descr="CAM00500.jpg">
            <a:extLst>
              <a:ext uri="{FF2B5EF4-FFF2-40B4-BE49-F238E27FC236}">
                <a16:creationId xmlns:a16="http://schemas.microsoft.com/office/drawing/2014/main" id="{62B57D3A-4D67-432B-BC47-F72DF26C35E8}"/>
              </a:ext>
            </a:extLst>
          </p:cNvPr>
          <p:cNvPicPr/>
          <p:nvPr/>
        </p:nvPicPr>
        <p:blipFill>
          <a:blip r:embed="rId2" cstate="print"/>
          <a:stretch>
            <a:fillRect/>
          </a:stretch>
        </p:blipFill>
        <p:spPr>
          <a:xfrm>
            <a:off x="787399" y="583247"/>
            <a:ext cx="5137151" cy="3988753"/>
          </a:xfrm>
          <a:prstGeom prst="rect">
            <a:avLst/>
          </a:prstGeom>
        </p:spPr>
      </p:pic>
      <p:pic>
        <p:nvPicPr>
          <p:cNvPr id="7" name="Obraz 6" descr="CAM00523.jpg">
            <a:extLst>
              <a:ext uri="{FF2B5EF4-FFF2-40B4-BE49-F238E27FC236}">
                <a16:creationId xmlns:a16="http://schemas.microsoft.com/office/drawing/2014/main" id="{FD69D23D-EE1E-47EF-986F-BAEA9490D245}"/>
              </a:ext>
            </a:extLst>
          </p:cNvPr>
          <p:cNvPicPr/>
          <p:nvPr/>
        </p:nvPicPr>
        <p:blipFill>
          <a:blip r:embed="rId3" cstate="print"/>
          <a:srcRect l="35372" r="20165"/>
          <a:stretch>
            <a:fillRect/>
          </a:stretch>
        </p:blipFill>
        <p:spPr>
          <a:xfrm>
            <a:off x="4217034" y="3114925"/>
            <a:ext cx="2132965" cy="3600450"/>
          </a:xfrm>
          <a:prstGeom prst="rect">
            <a:avLst/>
          </a:prstGeom>
        </p:spPr>
      </p:pic>
      <p:pic>
        <p:nvPicPr>
          <p:cNvPr id="8" name="Obraz 7">
            <a:extLst>
              <a:ext uri="{FF2B5EF4-FFF2-40B4-BE49-F238E27FC236}">
                <a16:creationId xmlns:a16="http://schemas.microsoft.com/office/drawing/2014/main" id="{D21AB05C-419D-497C-B737-E8F16DCA0130}"/>
              </a:ext>
            </a:extLst>
          </p:cNvPr>
          <p:cNvPicPr/>
          <p:nvPr/>
        </p:nvPicPr>
        <p:blipFill>
          <a:blip r:embed="rId4"/>
          <a:srcRect/>
          <a:stretch>
            <a:fillRect/>
          </a:stretch>
        </p:blipFill>
        <p:spPr bwMode="auto">
          <a:xfrm>
            <a:off x="6096000" y="318286"/>
            <a:ext cx="5561965" cy="2543175"/>
          </a:xfrm>
          <a:prstGeom prst="rect">
            <a:avLst/>
          </a:prstGeom>
          <a:noFill/>
          <a:ln w="9525">
            <a:noFill/>
            <a:miter lim="800000"/>
            <a:headEnd/>
            <a:tailEnd/>
          </a:ln>
        </p:spPr>
      </p:pic>
      <p:sp>
        <p:nvSpPr>
          <p:cNvPr id="6" name="Prostokąt 5">
            <a:extLst>
              <a:ext uri="{FF2B5EF4-FFF2-40B4-BE49-F238E27FC236}">
                <a16:creationId xmlns:a16="http://schemas.microsoft.com/office/drawing/2014/main" id="{3B732DCA-2987-4704-B2B1-6E1DF0765100}"/>
              </a:ext>
            </a:extLst>
          </p:cNvPr>
          <p:cNvSpPr/>
          <p:nvPr/>
        </p:nvSpPr>
        <p:spPr>
          <a:xfrm>
            <a:off x="6657975" y="2917321"/>
            <a:ext cx="5410200" cy="1200329"/>
          </a:xfrm>
          <a:prstGeom prst="rect">
            <a:avLst/>
          </a:prstGeom>
        </p:spPr>
        <p:txBody>
          <a:bodyPr wrap="square">
            <a:spAutoFit/>
          </a:bodyPr>
          <a:lstStyle/>
          <a:p>
            <a:pPr algn="ctr">
              <a:spcAft>
                <a:spcPts val="0"/>
              </a:spcAft>
            </a:pPr>
            <a:r>
              <a:rPr lang="pl-PL" dirty="0">
                <a:latin typeface="Times New Roman" panose="02020603050405020304" pitchFamily="18" charset="0"/>
              </a:rPr>
              <a:t>Schemat stanowiska badawczego: 1-zbiornik, 2-pompa, 3-przepływomierz, 4-wzbudnik drgań, </a:t>
            </a:r>
            <a:endParaRPr lang="pl-PL" dirty="0"/>
          </a:p>
          <a:p>
            <a:r>
              <a:rPr lang="pl-PL" dirty="0">
                <a:latin typeface="Times New Roman" panose="02020603050405020304" pitchFamily="18" charset="0"/>
                <a:ea typeface="Calibri" panose="020F0502020204030204" pitchFamily="34" charset="0"/>
              </a:rPr>
              <a:t>5-zawór, 6-ciśnieniomierz, 7-zawór regulacyjny, 8-komputer</a:t>
            </a:r>
            <a:endParaRPr lang="pl-PL" dirty="0"/>
          </a:p>
        </p:txBody>
      </p:sp>
    </p:spTree>
    <p:extLst>
      <p:ext uri="{BB962C8B-B14F-4D97-AF65-F5344CB8AC3E}">
        <p14:creationId xmlns:p14="http://schemas.microsoft.com/office/powerpoint/2010/main" val="1046612625"/>
      </p:ext>
    </p:extLst>
  </p:cSld>
  <p:clrMapOvr>
    <a:masterClrMapping/>
  </p:clrMapOvr>
  <p:transition>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a:extLst>
              <a:ext uri="{FF2B5EF4-FFF2-40B4-BE49-F238E27FC236}">
                <a16:creationId xmlns:a16="http://schemas.microsoft.com/office/drawing/2014/main" id="{E56958FA-9F0A-48B3-BAA5-9F0BE8380F0E}"/>
              </a:ext>
            </a:extLst>
          </p:cNvPr>
          <p:cNvSpPr txBox="1">
            <a:spLocks/>
          </p:cNvSpPr>
          <p:nvPr/>
        </p:nvSpPr>
        <p:spPr bwMode="auto">
          <a:xfrm>
            <a:off x="361950" y="-199239"/>
            <a:ext cx="58197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marL="457200" lvl="1" indent="0">
              <a:buNone/>
            </a:pPr>
            <a:r>
              <a:rPr lang="pl-PL" b="1" dirty="0"/>
              <a:t>Drgania i hałas w instalacjach</a:t>
            </a:r>
            <a:endParaRPr lang="pl-PL" dirty="0"/>
          </a:p>
        </p:txBody>
      </p:sp>
      <p:pic>
        <p:nvPicPr>
          <p:cNvPr id="2" name="Obraz 1">
            <a:extLst>
              <a:ext uri="{FF2B5EF4-FFF2-40B4-BE49-F238E27FC236}">
                <a16:creationId xmlns:a16="http://schemas.microsoft.com/office/drawing/2014/main" id="{D09FEE3A-0BC9-4DC4-90A8-33066B0E0337}"/>
              </a:ext>
            </a:extLst>
          </p:cNvPr>
          <p:cNvPicPr>
            <a:picLocks noChangeAspect="1"/>
          </p:cNvPicPr>
          <p:nvPr/>
        </p:nvPicPr>
        <p:blipFill>
          <a:blip r:embed="rId2"/>
          <a:stretch>
            <a:fillRect/>
          </a:stretch>
        </p:blipFill>
        <p:spPr>
          <a:xfrm>
            <a:off x="6181723" y="0"/>
            <a:ext cx="5468446" cy="3518110"/>
          </a:xfrm>
          <a:prstGeom prst="rect">
            <a:avLst/>
          </a:prstGeom>
        </p:spPr>
      </p:pic>
      <p:pic>
        <p:nvPicPr>
          <p:cNvPr id="5" name="Obraz 4">
            <a:extLst>
              <a:ext uri="{FF2B5EF4-FFF2-40B4-BE49-F238E27FC236}">
                <a16:creationId xmlns:a16="http://schemas.microsoft.com/office/drawing/2014/main" id="{A5339DBE-B760-42B8-8E23-944228EB1491}"/>
              </a:ext>
            </a:extLst>
          </p:cNvPr>
          <p:cNvPicPr>
            <a:picLocks noChangeAspect="1"/>
          </p:cNvPicPr>
          <p:nvPr/>
        </p:nvPicPr>
        <p:blipFill>
          <a:blip r:embed="rId3"/>
          <a:stretch>
            <a:fillRect/>
          </a:stretch>
        </p:blipFill>
        <p:spPr>
          <a:xfrm>
            <a:off x="141779" y="581025"/>
            <a:ext cx="4736115" cy="6276975"/>
          </a:xfrm>
          <a:prstGeom prst="rect">
            <a:avLst/>
          </a:prstGeom>
        </p:spPr>
      </p:pic>
      <p:sp>
        <p:nvSpPr>
          <p:cNvPr id="6" name="Prostokąt 5">
            <a:extLst>
              <a:ext uri="{FF2B5EF4-FFF2-40B4-BE49-F238E27FC236}">
                <a16:creationId xmlns:a16="http://schemas.microsoft.com/office/drawing/2014/main" id="{A35FA4C7-5DAC-4476-8E96-07E74B716B35}"/>
              </a:ext>
            </a:extLst>
          </p:cNvPr>
          <p:cNvSpPr/>
          <p:nvPr/>
        </p:nvSpPr>
        <p:spPr>
          <a:xfrm>
            <a:off x="4943477" y="3518110"/>
            <a:ext cx="7315200" cy="3293209"/>
          </a:xfrm>
          <a:prstGeom prst="rect">
            <a:avLst/>
          </a:prstGeom>
        </p:spPr>
        <p:txBody>
          <a:bodyPr wrap="square">
            <a:spAutoFit/>
          </a:bodyPr>
          <a:lstStyle/>
          <a:p>
            <a:r>
              <a:rPr lang="pl-PL" sz="1600" b="1" dirty="0">
                <a:latin typeface="Times New Roman" panose="02020603050405020304" pitchFamily="18" charset="0"/>
                <a:ea typeface="Calibri" panose="020F0502020204030204" pitchFamily="34" charset="0"/>
              </a:rPr>
              <a:t>Drgania wymuszone przez wzbudnik nie spowodowały widocznych zniszczeń elementów wchodzących w skład konstrukcji zaworu, jednak znacząco wpłynęły na jego poziom szczelności, co pozwala wysunąć hipotezę o zaistnieniu mikrouszkodzeń na styku zawieradło – gniazdo. Podczas rejestracji drgań własnych zaworu stwierdzono, że poszczególne jego elementy wytwarzają różne widma drgań. Analiza drgań własnych zaworu była przeprowadzona dla różnych przypadków. Przepływ był dławiony stopniowo przy użyciu zaworu regulacyjnego, a także badany zawór był zamykany i otwierany. Drugim etapem pomiarów była rejestracja odpowiedzi zaworu na drgania wymuszone przez wzbudnik. W tym przypadku uzyskane przyspieszenia były znacznie większe, jednak pomimo tego nie zaobserwowano zjawiska kawitacji czy </a:t>
            </a:r>
            <a:r>
              <a:rPr lang="pl-PL" sz="1600" b="1" dirty="0" err="1">
                <a:latin typeface="Times New Roman" panose="02020603050405020304" pitchFamily="18" charset="0"/>
                <a:ea typeface="Calibri" panose="020F0502020204030204" pitchFamily="34" charset="0"/>
              </a:rPr>
              <a:t>flashingu</a:t>
            </a:r>
            <a:r>
              <a:rPr lang="pl-PL" sz="1600" b="1" dirty="0">
                <a:latin typeface="Times New Roman" panose="02020603050405020304" pitchFamily="18" charset="0"/>
                <a:ea typeface="Calibri" panose="020F0502020204030204" pitchFamily="34" charset="0"/>
              </a:rPr>
              <a:t> na elementach zaworu. Pomimo braku występowania zjawisk szkodliwych szczelność zaworu uległa znaczącemu pogorszeniu.</a:t>
            </a:r>
            <a:endParaRPr lang="pl-PL" sz="1600" b="1" dirty="0"/>
          </a:p>
        </p:txBody>
      </p:sp>
    </p:spTree>
    <p:extLst>
      <p:ext uri="{BB962C8B-B14F-4D97-AF65-F5344CB8AC3E}">
        <p14:creationId xmlns:p14="http://schemas.microsoft.com/office/powerpoint/2010/main" val="3517556467"/>
      </p:ext>
    </p:extLst>
  </p:cSld>
  <p:clrMapOvr>
    <a:masterClrMapping/>
  </p:clrMapOvr>
  <p:transition>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6"/>
          <p:cNvSpPr>
            <a:spLocks noGrp="1"/>
          </p:cNvSpPr>
          <p:nvPr>
            <p:ph sz="half" idx="1"/>
          </p:nvPr>
        </p:nvSpPr>
        <p:spPr>
          <a:xfrm>
            <a:off x="1007433" y="2248347"/>
            <a:ext cx="5855946" cy="3617636"/>
          </a:xfrm>
          <a:prstGeom prst="rect">
            <a:avLst/>
          </a:prstGeom>
        </p:spPr>
        <p:txBody>
          <a:bodyPr>
            <a:normAutofit fontScale="92500" lnSpcReduction="20000"/>
          </a:bodyPr>
          <a:lstStyle/>
          <a:p>
            <a:pPr eaLnBrk="1" hangingPunct="1"/>
            <a:r>
              <a:rPr lang="pl-PL" altLang="pl-PL" sz="2200" dirty="0"/>
              <a:t>Ciśnienie czynnika do 4 </a:t>
            </a:r>
            <a:r>
              <a:rPr lang="pl-PL" altLang="pl-PL" sz="2200" dirty="0" err="1"/>
              <a:t>MPa</a:t>
            </a:r>
            <a:endParaRPr lang="pl-PL" altLang="pl-PL" sz="2200" dirty="0"/>
          </a:p>
          <a:p>
            <a:pPr eaLnBrk="1" hangingPunct="1"/>
            <a:r>
              <a:rPr lang="pl-PL" altLang="pl-PL" sz="2200" dirty="0"/>
              <a:t>Wydajność od 2 do 32 m</a:t>
            </a:r>
            <a:r>
              <a:rPr lang="pl-PL" altLang="pl-PL" sz="2200" baseline="30000" dirty="0"/>
              <a:t>3</a:t>
            </a:r>
            <a:r>
              <a:rPr lang="pl-PL" altLang="pl-PL" sz="2200" dirty="0"/>
              <a:t>/h</a:t>
            </a:r>
          </a:p>
          <a:p>
            <a:pPr eaLnBrk="1" hangingPunct="1"/>
            <a:r>
              <a:rPr lang="pl-PL" altLang="pl-PL" sz="2200" dirty="0"/>
              <a:t>Moment na wrzecionie do 750 </a:t>
            </a:r>
            <a:r>
              <a:rPr lang="pl-PL" altLang="pl-PL" sz="2200" dirty="0" err="1"/>
              <a:t>Nm</a:t>
            </a:r>
            <a:endParaRPr lang="pl-PL" altLang="pl-PL" sz="2200" dirty="0"/>
          </a:p>
          <a:p>
            <a:pPr eaLnBrk="1" hangingPunct="1"/>
            <a:r>
              <a:rPr lang="pl-PL" altLang="pl-PL" sz="2200" dirty="0"/>
              <a:t>Siła wzdłużna na wrzecionie  do 5000 KN</a:t>
            </a:r>
          </a:p>
          <a:p>
            <a:pPr eaLnBrk="1" hangingPunct="1"/>
            <a:r>
              <a:rPr lang="pl-PL" altLang="pl-PL" sz="2200" dirty="0"/>
              <a:t>Prędkość obrotu wrzeciona regulowana </a:t>
            </a:r>
            <a:br>
              <a:rPr lang="pl-PL" altLang="pl-PL" sz="2200" dirty="0"/>
            </a:br>
            <a:r>
              <a:rPr lang="pl-PL" altLang="pl-PL" sz="2200" dirty="0"/>
              <a:t>od 5 do 50 </a:t>
            </a:r>
            <a:r>
              <a:rPr lang="pl-PL" altLang="pl-PL" sz="2200" dirty="0" err="1"/>
              <a:t>obr</a:t>
            </a:r>
            <a:r>
              <a:rPr lang="pl-PL" altLang="pl-PL" sz="2200" dirty="0"/>
              <a:t>/min</a:t>
            </a:r>
          </a:p>
          <a:p>
            <a:pPr eaLnBrk="1" hangingPunct="1"/>
            <a:r>
              <a:rPr lang="pl-PL" altLang="pl-PL" sz="2200" dirty="0"/>
              <a:t>Czas postoju w pozycji zamkniętej lub otwartej zaworu 1-300 s</a:t>
            </a:r>
          </a:p>
          <a:p>
            <a:pPr eaLnBrk="1" hangingPunct="1"/>
            <a:r>
              <a:rPr lang="pl-PL" altLang="pl-PL" sz="2200" dirty="0"/>
              <a:t>Zakres badanych średnic od 1/2</a:t>
            </a:r>
            <a:r>
              <a:rPr lang="pl-PL" altLang="pl-PL" sz="2200" baseline="30000" dirty="0"/>
              <a:t>”</a:t>
            </a:r>
            <a:r>
              <a:rPr lang="pl-PL" altLang="pl-PL" sz="2200" dirty="0"/>
              <a:t> do DN500  </a:t>
            </a:r>
          </a:p>
          <a:p>
            <a:pPr eaLnBrk="1" hangingPunct="1"/>
            <a:r>
              <a:rPr lang="pl-PL" altLang="pl-PL" sz="2200" dirty="0"/>
              <a:t>Możliwość pracy stanowiska non-stop</a:t>
            </a:r>
          </a:p>
          <a:p>
            <a:pPr eaLnBrk="1" hangingPunct="1"/>
            <a:r>
              <a:rPr lang="pl-PL" altLang="pl-PL" sz="2200" dirty="0"/>
              <a:t>Ciągła rejestracja parametrów pracy</a:t>
            </a:r>
          </a:p>
          <a:p>
            <a:pPr eaLnBrk="1" hangingPunct="1"/>
            <a:r>
              <a:rPr lang="pl-PL" altLang="pl-PL" sz="2200" dirty="0"/>
              <a:t>Ilość cykli zamknięcia-otwarcia zaworu od 1 do 9999</a:t>
            </a:r>
          </a:p>
          <a:p>
            <a:pPr eaLnBrk="1" hangingPunct="1"/>
            <a:endParaRPr lang="pl-PL" altLang="pl-PL" sz="1600" dirty="0"/>
          </a:p>
        </p:txBody>
      </p:sp>
      <p:sp>
        <p:nvSpPr>
          <p:cNvPr id="3" name="Symbol zastępczy tekstu 2"/>
          <p:cNvSpPr>
            <a:spLocks noGrp="1"/>
          </p:cNvSpPr>
          <p:nvPr>
            <p:ph type="body" idx="10"/>
          </p:nvPr>
        </p:nvSpPr>
        <p:spPr/>
        <p:txBody>
          <a:bodyPr/>
          <a:lstStyle/>
          <a:p>
            <a:pPr algn="ctr"/>
            <a:r>
              <a:rPr lang="pl-PL" b="1" dirty="0"/>
              <a:t>Laboratorium armatury – badania trwałościowe </a:t>
            </a:r>
          </a:p>
        </p:txBody>
      </p:sp>
      <p:sp>
        <p:nvSpPr>
          <p:cNvPr id="4" name="Symbol zastępczy tekstu 3"/>
          <p:cNvSpPr>
            <a:spLocks noGrp="1"/>
          </p:cNvSpPr>
          <p:nvPr>
            <p:ph type="body" idx="11"/>
          </p:nvPr>
        </p:nvSpPr>
        <p:spPr/>
        <p:txBody>
          <a:bodyPr/>
          <a:lstStyle/>
          <a:p>
            <a:r>
              <a:rPr lang="pl-PL" altLang="pl-PL" dirty="0"/>
              <a:t>Parametry stanowiska</a:t>
            </a:r>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9845" y="2248347"/>
            <a:ext cx="4747708" cy="3560781"/>
          </a:xfrm>
          <a:prstGeom prst="rect">
            <a:avLst/>
          </a:prstGeom>
        </p:spPr>
      </p:pic>
    </p:spTree>
    <p:extLst>
      <p:ext uri="{BB962C8B-B14F-4D97-AF65-F5344CB8AC3E}">
        <p14:creationId xmlns:p14="http://schemas.microsoft.com/office/powerpoint/2010/main" val="2284044096"/>
      </p:ext>
    </p:extLst>
  </p:cSld>
  <p:clrMapOvr>
    <a:masterClrMapping/>
  </p:clrMapOvr>
  <p:transition>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2">
            <a:extLst>
              <a:ext uri="{FF2B5EF4-FFF2-40B4-BE49-F238E27FC236}">
                <a16:creationId xmlns:a16="http://schemas.microsoft.com/office/drawing/2014/main" id="{E67F1189-8D35-4CFA-952D-17267184F851}"/>
              </a:ext>
            </a:extLst>
          </p:cNvPr>
          <p:cNvSpPr>
            <a:spLocks noGrp="1"/>
          </p:cNvSpPr>
          <p:nvPr>
            <p:ph type="body" idx="10"/>
          </p:nvPr>
        </p:nvSpPr>
        <p:spPr>
          <a:xfrm>
            <a:off x="1007434" y="2332"/>
            <a:ext cx="6812591" cy="504056"/>
          </a:xfrm>
        </p:spPr>
        <p:txBody>
          <a:bodyPr/>
          <a:lstStyle/>
          <a:p>
            <a:pPr algn="ctr"/>
            <a:r>
              <a:rPr lang="pl-PL" b="1" dirty="0"/>
              <a:t>Laboratorium armatury – badania trwałościowe abrazja </a:t>
            </a:r>
          </a:p>
        </p:txBody>
      </p:sp>
      <p:sp>
        <p:nvSpPr>
          <p:cNvPr id="2" name="Rectangle 2">
            <a:extLst>
              <a:ext uri="{FF2B5EF4-FFF2-40B4-BE49-F238E27FC236}">
                <a16:creationId xmlns:a16="http://schemas.microsoft.com/office/drawing/2014/main" id="{2781F862-F43A-4707-B4C1-5F6AD56CC0BF}"/>
              </a:ext>
            </a:extLst>
          </p:cNvPr>
          <p:cNvSpPr>
            <a:spLocks noChangeArrowheads="1"/>
          </p:cNvSpPr>
          <p:nvPr/>
        </p:nvSpPr>
        <p:spPr bwMode="auto">
          <a:xfrm>
            <a:off x="733425"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8" name="Obiekt 7">
            <a:extLst>
              <a:ext uri="{FF2B5EF4-FFF2-40B4-BE49-F238E27FC236}">
                <a16:creationId xmlns:a16="http://schemas.microsoft.com/office/drawing/2014/main" id="{0F284069-EFE4-4F46-A9F7-A50F24AC023A}"/>
              </a:ext>
            </a:extLst>
          </p:cNvPr>
          <p:cNvGraphicFramePr>
            <a:graphicFrameLocks noChangeAspect="1"/>
          </p:cNvGraphicFramePr>
          <p:nvPr>
            <p:extLst>
              <p:ext uri="{D42A27DB-BD31-4B8C-83A1-F6EECF244321}">
                <p14:modId xmlns:p14="http://schemas.microsoft.com/office/powerpoint/2010/main" val="1548955981"/>
              </p:ext>
            </p:extLst>
          </p:nvPr>
        </p:nvGraphicFramePr>
        <p:xfrm>
          <a:off x="733425" y="762000"/>
          <a:ext cx="3609975" cy="4067175"/>
        </p:xfrm>
        <a:graphic>
          <a:graphicData uri="http://schemas.openxmlformats.org/presentationml/2006/ole">
            <mc:AlternateContent xmlns:mc="http://schemas.openxmlformats.org/markup-compatibility/2006">
              <mc:Choice xmlns:v="urn:schemas-microsoft-com:vml" Requires="v">
                <p:oleObj spid="_x0000_s3079" name="Visio" r:id="rId3" imgW="4695642" imgH="5305202" progId="Visio.Drawing.15">
                  <p:embed/>
                </p:oleObj>
              </mc:Choice>
              <mc:Fallback>
                <p:oleObj name="Visio" r:id="rId3" imgW="4695642" imgH="5305202"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762000"/>
                        <a:ext cx="3609975" cy="406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Obraz 8">
            <a:extLst>
              <a:ext uri="{FF2B5EF4-FFF2-40B4-BE49-F238E27FC236}">
                <a16:creationId xmlns:a16="http://schemas.microsoft.com/office/drawing/2014/main" id="{A208C44D-F406-4ADF-B52E-245513E8C56C}"/>
              </a:ext>
            </a:extLst>
          </p:cNvPr>
          <p:cNvPicPr/>
          <p:nvPr/>
        </p:nvPicPr>
        <p:blipFill rotWithShape="1">
          <a:blip r:embed="rId5" cstate="print">
            <a:extLst>
              <a:ext uri="{28A0092B-C50C-407E-A947-70E740481C1C}">
                <a14:useLocalDpi xmlns:a14="http://schemas.microsoft.com/office/drawing/2010/main" val="0"/>
              </a:ext>
            </a:extLst>
          </a:blip>
          <a:srcRect l="17611" t="8163" r="11285" b="18801"/>
          <a:stretch/>
        </p:blipFill>
        <p:spPr bwMode="auto">
          <a:xfrm>
            <a:off x="4343400" y="468288"/>
            <a:ext cx="4094480" cy="3152775"/>
          </a:xfrm>
          <a:prstGeom prst="rect">
            <a:avLst/>
          </a:prstGeom>
          <a:noFill/>
          <a:ln>
            <a:noFill/>
          </a:ln>
          <a:extLst>
            <a:ext uri="{53640926-AAD7-44D8-BBD7-CCE9431645EC}">
              <a14:shadowObscured xmlns:a14="http://schemas.microsoft.com/office/drawing/2010/main"/>
            </a:ext>
          </a:extLst>
        </p:spPr>
      </p:pic>
      <p:pic>
        <p:nvPicPr>
          <p:cNvPr id="10" name="Obraz 9">
            <a:extLst>
              <a:ext uri="{FF2B5EF4-FFF2-40B4-BE49-F238E27FC236}">
                <a16:creationId xmlns:a16="http://schemas.microsoft.com/office/drawing/2014/main" id="{8CF1C3E4-D9A6-4094-BA37-D9D3C6390E3A}"/>
              </a:ext>
            </a:extLst>
          </p:cNvPr>
          <p:cNvPicPr/>
          <p:nvPr/>
        </p:nvPicPr>
        <p:blipFill rotWithShape="1">
          <a:blip r:embed="rId6" cstate="print">
            <a:extLst>
              <a:ext uri="{28A0092B-C50C-407E-A947-70E740481C1C}">
                <a14:useLocalDpi xmlns:a14="http://schemas.microsoft.com/office/drawing/2010/main" val="0"/>
              </a:ext>
            </a:extLst>
          </a:blip>
          <a:srcRect l="18027" t="21731" r="20362"/>
          <a:stretch/>
        </p:blipFill>
        <p:spPr bwMode="auto">
          <a:xfrm>
            <a:off x="8500110" y="50800"/>
            <a:ext cx="3547745" cy="3378200"/>
          </a:xfrm>
          <a:prstGeom prst="rect">
            <a:avLst/>
          </a:prstGeom>
          <a:noFill/>
          <a:ln>
            <a:noFill/>
          </a:ln>
          <a:extLst>
            <a:ext uri="{53640926-AAD7-44D8-BBD7-CCE9431645EC}">
              <a14:shadowObscured xmlns:a14="http://schemas.microsoft.com/office/drawing/2010/main"/>
            </a:ext>
          </a:extLst>
        </p:spPr>
      </p:pic>
      <p:pic>
        <p:nvPicPr>
          <p:cNvPr id="11" name="Obraz 10">
            <a:extLst>
              <a:ext uri="{FF2B5EF4-FFF2-40B4-BE49-F238E27FC236}">
                <a16:creationId xmlns:a16="http://schemas.microsoft.com/office/drawing/2014/main" id="{A085B7F7-74AA-4D41-81D6-7ED91543B6BB}"/>
              </a:ext>
            </a:extLst>
          </p:cNvPr>
          <p:cNvPicPr/>
          <p:nvPr/>
        </p:nvPicPr>
        <p:blipFill rotWithShape="1">
          <a:blip r:embed="rId7" cstate="print">
            <a:extLst>
              <a:ext uri="{28A0092B-C50C-407E-A947-70E740481C1C}">
                <a14:useLocalDpi xmlns:a14="http://schemas.microsoft.com/office/drawing/2010/main" val="0"/>
              </a:ext>
            </a:extLst>
          </a:blip>
          <a:srcRect l="15460" t="9044" r="24596" b="3369"/>
          <a:stretch/>
        </p:blipFill>
        <p:spPr bwMode="auto">
          <a:xfrm>
            <a:off x="4445559" y="3552827"/>
            <a:ext cx="2919171" cy="3228974"/>
          </a:xfrm>
          <a:prstGeom prst="rect">
            <a:avLst/>
          </a:prstGeom>
          <a:noFill/>
          <a:ln>
            <a:noFill/>
          </a:ln>
          <a:extLst>
            <a:ext uri="{53640926-AAD7-44D8-BBD7-CCE9431645EC}">
              <a14:shadowObscured xmlns:a14="http://schemas.microsoft.com/office/drawing/2010/main"/>
            </a:ext>
          </a:extLst>
        </p:spPr>
      </p:pic>
      <p:pic>
        <p:nvPicPr>
          <p:cNvPr id="12" name="Obraz 11">
            <a:extLst>
              <a:ext uri="{FF2B5EF4-FFF2-40B4-BE49-F238E27FC236}">
                <a16:creationId xmlns:a16="http://schemas.microsoft.com/office/drawing/2014/main" id="{EEF8008A-0A3B-458C-92FE-A8512EB3FDC8}"/>
              </a:ext>
            </a:extLst>
          </p:cNvPr>
          <p:cNvPicPr/>
          <p:nvPr/>
        </p:nvPicPr>
        <p:blipFill rotWithShape="1">
          <a:blip r:embed="rId8" cstate="print">
            <a:extLst>
              <a:ext uri="{28A0092B-C50C-407E-A947-70E740481C1C}">
                <a14:useLocalDpi xmlns:a14="http://schemas.microsoft.com/office/drawing/2010/main" val="0"/>
              </a:ext>
            </a:extLst>
          </a:blip>
          <a:srcRect l="11989" r="11036" b="1942"/>
          <a:stretch/>
        </p:blipFill>
        <p:spPr bwMode="auto">
          <a:xfrm>
            <a:off x="8540038" y="3429001"/>
            <a:ext cx="3328112" cy="3352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9060147"/>
      </p:ext>
    </p:extLst>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009AD6C-550D-4363-A7DD-0987D3640B72}"/>
              </a:ext>
            </a:extLst>
          </p:cNvPr>
          <p:cNvPicPr>
            <a:picLocks noChangeAspect="1"/>
          </p:cNvPicPr>
          <p:nvPr/>
        </p:nvPicPr>
        <p:blipFill>
          <a:blip r:embed="rId2"/>
          <a:stretch>
            <a:fillRect/>
          </a:stretch>
        </p:blipFill>
        <p:spPr>
          <a:xfrm>
            <a:off x="866178" y="1"/>
            <a:ext cx="5096472" cy="2179338"/>
          </a:xfrm>
          <a:prstGeom prst="rect">
            <a:avLst/>
          </a:prstGeom>
        </p:spPr>
      </p:pic>
      <p:sp>
        <p:nvSpPr>
          <p:cNvPr id="9" name="Symbol zastępczy tekstu 2">
            <a:extLst>
              <a:ext uri="{FF2B5EF4-FFF2-40B4-BE49-F238E27FC236}">
                <a16:creationId xmlns:a16="http://schemas.microsoft.com/office/drawing/2014/main" id="{AB148C10-5E23-4DE1-8888-C2419FD23B5D}"/>
              </a:ext>
            </a:extLst>
          </p:cNvPr>
          <p:cNvSpPr>
            <a:spLocks noGrp="1"/>
          </p:cNvSpPr>
          <p:nvPr>
            <p:ph type="body" idx="10"/>
          </p:nvPr>
        </p:nvSpPr>
        <p:spPr>
          <a:xfrm>
            <a:off x="5962649" y="1018496"/>
            <a:ext cx="2295525" cy="504056"/>
          </a:xfrm>
        </p:spPr>
        <p:txBody>
          <a:bodyPr/>
          <a:lstStyle/>
          <a:p>
            <a:pPr algn="ctr"/>
            <a:r>
              <a:rPr lang="pl-PL" b="1" dirty="0"/>
              <a:t>ZAWÓR DN25</a:t>
            </a:r>
          </a:p>
        </p:txBody>
      </p:sp>
      <p:pic>
        <p:nvPicPr>
          <p:cNvPr id="10" name="Obraz 9">
            <a:extLst>
              <a:ext uri="{FF2B5EF4-FFF2-40B4-BE49-F238E27FC236}">
                <a16:creationId xmlns:a16="http://schemas.microsoft.com/office/drawing/2014/main" id="{325EFD6B-6109-493F-8DBF-52B806123CF5}"/>
              </a:ext>
            </a:extLst>
          </p:cNvPr>
          <p:cNvPicPr>
            <a:picLocks noChangeAspect="1"/>
          </p:cNvPicPr>
          <p:nvPr/>
        </p:nvPicPr>
        <p:blipFill>
          <a:blip r:embed="rId3"/>
          <a:stretch>
            <a:fillRect/>
          </a:stretch>
        </p:blipFill>
        <p:spPr>
          <a:xfrm>
            <a:off x="866179" y="2055514"/>
            <a:ext cx="5096471" cy="2261385"/>
          </a:xfrm>
          <a:prstGeom prst="rect">
            <a:avLst/>
          </a:prstGeom>
        </p:spPr>
      </p:pic>
      <p:pic>
        <p:nvPicPr>
          <p:cNvPr id="11" name="Obraz 10">
            <a:extLst>
              <a:ext uri="{FF2B5EF4-FFF2-40B4-BE49-F238E27FC236}">
                <a16:creationId xmlns:a16="http://schemas.microsoft.com/office/drawing/2014/main" id="{07C3EC39-45E2-40C2-8682-782B1340B439}"/>
              </a:ext>
            </a:extLst>
          </p:cNvPr>
          <p:cNvPicPr>
            <a:picLocks noChangeAspect="1"/>
          </p:cNvPicPr>
          <p:nvPr/>
        </p:nvPicPr>
        <p:blipFill>
          <a:blip r:embed="rId4"/>
          <a:stretch>
            <a:fillRect/>
          </a:stretch>
        </p:blipFill>
        <p:spPr>
          <a:xfrm>
            <a:off x="866178" y="4285137"/>
            <a:ext cx="5096471" cy="2539825"/>
          </a:xfrm>
          <a:prstGeom prst="rect">
            <a:avLst/>
          </a:prstGeom>
        </p:spPr>
      </p:pic>
      <p:sp>
        <p:nvSpPr>
          <p:cNvPr id="12" name="Symbol zastępczy tekstu 2">
            <a:extLst>
              <a:ext uri="{FF2B5EF4-FFF2-40B4-BE49-F238E27FC236}">
                <a16:creationId xmlns:a16="http://schemas.microsoft.com/office/drawing/2014/main" id="{04B26F29-4DD7-4DB1-BFAD-12946891C9EE}"/>
              </a:ext>
            </a:extLst>
          </p:cNvPr>
          <p:cNvSpPr txBox="1">
            <a:spLocks/>
          </p:cNvSpPr>
          <p:nvPr/>
        </p:nvSpPr>
        <p:spPr bwMode="auto">
          <a:xfrm>
            <a:off x="5057775" y="2996091"/>
            <a:ext cx="391477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ea typeface="+mn-ea"/>
                <a:cs typeface="+mn-cs"/>
              </a:defRPr>
            </a:lvl1pPr>
            <a:lvl2pPr marL="457200" indent="0" algn="l" rtl="0" eaLnBrk="1" fontAlgn="base" hangingPunct="1">
              <a:spcBef>
                <a:spcPct val="20000"/>
              </a:spcBef>
              <a:spcAft>
                <a:spcPct val="0"/>
              </a:spcAft>
              <a:buNone/>
              <a:defRPr sz="1800">
                <a:solidFill>
                  <a:schemeClr val="tx1"/>
                </a:solidFill>
                <a:latin typeface="Calibri" panose="020F0502020204030204" pitchFamily="34" charset="0"/>
              </a:defRPr>
            </a:lvl2pPr>
            <a:lvl3pPr marL="914400" indent="0" algn="l" rtl="0" eaLnBrk="1" fontAlgn="base" hangingPunct="1">
              <a:spcBef>
                <a:spcPct val="20000"/>
              </a:spcBef>
              <a:spcAft>
                <a:spcPct val="0"/>
              </a:spcAft>
              <a:buNone/>
              <a:defRPr sz="1600">
                <a:solidFill>
                  <a:schemeClr val="tx1"/>
                </a:solidFill>
                <a:latin typeface="Calibri" panose="020F0502020204030204" pitchFamily="34" charset="0"/>
              </a:defRPr>
            </a:lvl3pPr>
            <a:lvl4pPr marL="1371600" indent="0" algn="l" rtl="0" eaLnBrk="1" fontAlgn="base" hangingPunct="1">
              <a:spcBef>
                <a:spcPct val="20000"/>
              </a:spcBef>
              <a:spcAft>
                <a:spcPct val="0"/>
              </a:spcAft>
              <a:buNone/>
              <a:defRPr sz="1400">
                <a:solidFill>
                  <a:schemeClr val="tx1"/>
                </a:solidFill>
                <a:latin typeface="Calibri" panose="020F0502020204030204" pitchFamily="34" charset="0"/>
              </a:defRPr>
            </a:lvl4pPr>
            <a:lvl5pPr marL="1828800" indent="0" algn="l" rtl="0" eaLnBrk="1" fontAlgn="base" hangingPunct="1">
              <a:spcBef>
                <a:spcPct val="20000"/>
              </a:spcBef>
              <a:spcAft>
                <a:spcPct val="0"/>
              </a:spcAft>
              <a:buNone/>
              <a:defRPr sz="1400">
                <a:solidFill>
                  <a:schemeClr val="tx1"/>
                </a:solidFill>
                <a:latin typeface="Calibri" panose="020F0502020204030204" pitchFamily="34" charset="0"/>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lgn="ctr"/>
            <a:r>
              <a:rPr lang="pl-PL" b="1" kern="0" dirty="0"/>
              <a:t>ZAWÓR DN50</a:t>
            </a:r>
          </a:p>
        </p:txBody>
      </p:sp>
      <p:sp>
        <p:nvSpPr>
          <p:cNvPr id="13" name="Symbol zastępczy tekstu 2">
            <a:extLst>
              <a:ext uri="{FF2B5EF4-FFF2-40B4-BE49-F238E27FC236}">
                <a16:creationId xmlns:a16="http://schemas.microsoft.com/office/drawing/2014/main" id="{89128F8C-9170-4E3A-A540-F747072A356E}"/>
              </a:ext>
            </a:extLst>
          </p:cNvPr>
          <p:cNvSpPr txBox="1">
            <a:spLocks/>
          </p:cNvSpPr>
          <p:nvPr/>
        </p:nvSpPr>
        <p:spPr bwMode="auto">
          <a:xfrm>
            <a:off x="5800726" y="5275243"/>
            <a:ext cx="283845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ea typeface="+mn-ea"/>
                <a:cs typeface="+mn-cs"/>
              </a:defRPr>
            </a:lvl1pPr>
            <a:lvl2pPr marL="457200" indent="0" algn="l" rtl="0" eaLnBrk="1" fontAlgn="base" hangingPunct="1">
              <a:spcBef>
                <a:spcPct val="20000"/>
              </a:spcBef>
              <a:spcAft>
                <a:spcPct val="0"/>
              </a:spcAft>
              <a:buNone/>
              <a:defRPr sz="1800">
                <a:solidFill>
                  <a:schemeClr val="tx1"/>
                </a:solidFill>
                <a:latin typeface="Calibri" panose="020F0502020204030204" pitchFamily="34" charset="0"/>
              </a:defRPr>
            </a:lvl2pPr>
            <a:lvl3pPr marL="914400" indent="0" algn="l" rtl="0" eaLnBrk="1" fontAlgn="base" hangingPunct="1">
              <a:spcBef>
                <a:spcPct val="20000"/>
              </a:spcBef>
              <a:spcAft>
                <a:spcPct val="0"/>
              </a:spcAft>
              <a:buNone/>
              <a:defRPr sz="1600">
                <a:solidFill>
                  <a:schemeClr val="tx1"/>
                </a:solidFill>
                <a:latin typeface="Calibri" panose="020F0502020204030204" pitchFamily="34" charset="0"/>
              </a:defRPr>
            </a:lvl3pPr>
            <a:lvl4pPr marL="1371600" indent="0" algn="l" rtl="0" eaLnBrk="1" fontAlgn="base" hangingPunct="1">
              <a:spcBef>
                <a:spcPct val="20000"/>
              </a:spcBef>
              <a:spcAft>
                <a:spcPct val="0"/>
              </a:spcAft>
              <a:buNone/>
              <a:defRPr sz="1400">
                <a:solidFill>
                  <a:schemeClr val="tx1"/>
                </a:solidFill>
                <a:latin typeface="Calibri" panose="020F0502020204030204" pitchFamily="34" charset="0"/>
              </a:defRPr>
            </a:lvl4pPr>
            <a:lvl5pPr marL="1828800" indent="0" algn="l" rtl="0" eaLnBrk="1" fontAlgn="base" hangingPunct="1">
              <a:spcBef>
                <a:spcPct val="20000"/>
              </a:spcBef>
              <a:spcAft>
                <a:spcPct val="0"/>
              </a:spcAft>
              <a:buNone/>
              <a:defRPr sz="1400">
                <a:solidFill>
                  <a:schemeClr val="tx1"/>
                </a:solidFill>
                <a:latin typeface="Calibri" panose="020F0502020204030204" pitchFamily="34" charset="0"/>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lgn="ctr"/>
            <a:r>
              <a:rPr lang="pl-PL" b="1" kern="0" dirty="0"/>
              <a:t>ZAWÓR DN80</a:t>
            </a:r>
          </a:p>
        </p:txBody>
      </p:sp>
      <p:pic>
        <p:nvPicPr>
          <p:cNvPr id="14" name="Obraz 13">
            <a:extLst>
              <a:ext uri="{FF2B5EF4-FFF2-40B4-BE49-F238E27FC236}">
                <a16:creationId xmlns:a16="http://schemas.microsoft.com/office/drawing/2014/main" id="{8E1A0B06-4ADF-4D6C-AE2A-522C3D99535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225" y="1769745"/>
            <a:ext cx="4422775" cy="3318510"/>
          </a:xfrm>
          <a:prstGeom prst="rect">
            <a:avLst/>
          </a:prstGeom>
          <a:noFill/>
          <a:ln>
            <a:noFill/>
          </a:ln>
        </p:spPr>
      </p:pic>
    </p:spTree>
    <p:extLst>
      <p:ext uri="{BB962C8B-B14F-4D97-AF65-F5344CB8AC3E}">
        <p14:creationId xmlns:p14="http://schemas.microsoft.com/office/powerpoint/2010/main" val="748040077"/>
      </p:ext>
    </p:extLst>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D0A00E7-6A0B-46EB-A641-32D4E42CB82C}"/>
              </a:ext>
            </a:extLst>
          </p:cNvPr>
          <p:cNvPicPr>
            <a:picLocks noChangeAspect="1"/>
          </p:cNvPicPr>
          <p:nvPr/>
        </p:nvPicPr>
        <p:blipFill>
          <a:blip r:embed="rId2"/>
          <a:stretch>
            <a:fillRect/>
          </a:stretch>
        </p:blipFill>
        <p:spPr>
          <a:xfrm>
            <a:off x="2433084" y="3429000"/>
            <a:ext cx="7935432" cy="3010320"/>
          </a:xfrm>
          <a:prstGeom prst="rect">
            <a:avLst/>
          </a:prstGeom>
        </p:spPr>
      </p:pic>
      <p:pic>
        <p:nvPicPr>
          <p:cNvPr id="12" name="Obraz 11">
            <a:extLst>
              <a:ext uri="{FF2B5EF4-FFF2-40B4-BE49-F238E27FC236}">
                <a16:creationId xmlns:a16="http://schemas.microsoft.com/office/drawing/2014/main" id="{279093F2-7A37-4812-A418-BF8EE16BB483}"/>
              </a:ext>
            </a:extLst>
          </p:cNvPr>
          <p:cNvPicPr/>
          <p:nvPr/>
        </p:nvPicPr>
        <p:blipFill rotWithShape="1">
          <a:blip r:embed="rId3" cstate="print">
            <a:extLst>
              <a:ext uri="{28A0092B-C50C-407E-A947-70E740481C1C}">
                <a14:useLocalDpi xmlns:a14="http://schemas.microsoft.com/office/drawing/2010/main" val="0"/>
              </a:ext>
            </a:extLst>
          </a:blip>
          <a:srcRect t="2779"/>
          <a:stretch/>
        </p:blipFill>
        <p:spPr bwMode="auto">
          <a:xfrm>
            <a:off x="6677342" y="173990"/>
            <a:ext cx="4342765" cy="3164840"/>
          </a:xfrm>
          <a:prstGeom prst="rect">
            <a:avLst/>
          </a:prstGeom>
          <a:noFill/>
          <a:ln>
            <a:noFill/>
          </a:ln>
          <a:extLst>
            <a:ext uri="{53640926-AAD7-44D8-BBD7-CCE9431645EC}">
              <a14:shadowObscured xmlns:a14="http://schemas.microsoft.com/office/drawing/2010/main"/>
            </a:ext>
          </a:extLst>
        </p:spPr>
      </p:pic>
      <p:pic>
        <p:nvPicPr>
          <p:cNvPr id="13" name="Obraz 12">
            <a:extLst>
              <a:ext uri="{FF2B5EF4-FFF2-40B4-BE49-F238E27FC236}">
                <a16:creationId xmlns:a16="http://schemas.microsoft.com/office/drawing/2014/main" id="{DA6F622A-55E5-42BE-B09C-B591638957A0}"/>
              </a:ext>
            </a:extLst>
          </p:cNvPr>
          <p:cNvPicPr/>
          <p:nvPr/>
        </p:nvPicPr>
        <p:blipFill rotWithShape="1">
          <a:blip r:embed="rId4" cstate="print">
            <a:extLst>
              <a:ext uri="{28A0092B-C50C-407E-A947-70E740481C1C}">
                <a14:useLocalDpi xmlns:a14="http://schemas.microsoft.com/office/drawing/2010/main" val="0"/>
              </a:ext>
            </a:extLst>
          </a:blip>
          <a:srcRect t="7741" b="27757"/>
          <a:stretch/>
        </p:blipFill>
        <p:spPr bwMode="auto">
          <a:xfrm>
            <a:off x="937577" y="173990"/>
            <a:ext cx="5463223" cy="31648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0852010"/>
      </p:ext>
    </p:extLst>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C0F5DDB8-4562-4F20-8B29-34CE76617CA4}"/>
              </a:ext>
            </a:extLst>
          </p:cNvPr>
          <p:cNvSpPr>
            <a:spLocks noGrp="1"/>
          </p:cNvSpPr>
          <p:nvPr>
            <p:ph type="body" idx="10"/>
          </p:nvPr>
        </p:nvSpPr>
        <p:spPr/>
        <p:txBody>
          <a:bodyPr/>
          <a:lstStyle/>
          <a:p>
            <a:endParaRPr lang="pl-PL"/>
          </a:p>
        </p:txBody>
      </p:sp>
      <p:pic>
        <p:nvPicPr>
          <p:cNvPr id="5" name="Obraz 4">
            <a:extLst>
              <a:ext uri="{FF2B5EF4-FFF2-40B4-BE49-F238E27FC236}">
                <a16:creationId xmlns:a16="http://schemas.microsoft.com/office/drawing/2014/main" id="{BB85A3E6-EA1A-4205-AC1C-10FFCA3C59D1}"/>
              </a:ext>
            </a:extLst>
          </p:cNvPr>
          <p:cNvPicPr>
            <a:picLocks noChangeAspect="1"/>
          </p:cNvPicPr>
          <p:nvPr/>
        </p:nvPicPr>
        <p:blipFill>
          <a:blip r:embed="rId2"/>
          <a:stretch>
            <a:fillRect/>
          </a:stretch>
        </p:blipFill>
        <p:spPr>
          <a:xfrm>
            <a:off x="890115" y="116632"/>
            <a:ext cx="4131723" cy="4091045"/>
          </a:xfrm>
          <a:prstGeom prst="rect">
            <a:avLst/>
          </a:prstGeom>
        </p:spPr>
      </p:pic>
      <p:pic>
        <p:nvPicPr>
          <p:cNvPr id="8" name="Obraz 7">
            <a:extLst>
              <a:ext uri="{FF2B5EF4-FFF2-40B4-BE49-F238E27FC236}">
                <a16:creationId xmlns:a16="http://schemas.microsoft.com/office/drawing/2014/main" id="{6CC7824B-0DD9-4673-A287-A8D961C4D313}"/>
              </a:ext>
            </a:extLst>
          </p:cNvPr>
          <p:cNvPicPr>
            <a:picLocks noChangeAspect="1"/>
          </p:cNvPicPr>
          <p:nvPr/>
        </p:nvPicPr>
        <p:blipFill rotWithShape="1">
          <a:blip r:embed="rId3"/>
          <a:srcRect l="10748" r="3071"/>
          <a:stretch/>
        </p:blipFill>
        <p:spPr>
          <a:xfrm>
            <a:off x="7010399" y="116633"/>
            <a:ext cx="4533901" cy="4057602"/>
          </a:xfrm>
          <a:prstGeom prst="rect">
            <a:avLst/>
          </a:prstGeom>
        </p:spPr>
      </p:pic>
      <p:pic>
        <p:nvPicPr>
          <p:cNvPr id="10" name="Obraz 9">
            <a:extLst>
              <a:ext uri="{FF2B5EF4-FFF2-40B4-BE49-F238E27FC236}">
                <a16:creationId xmlns:a16="http://schemas.microsoft.com/office/drawing/2014/main" id="{7E4DCD59-B80C-463E-8026-3324D7691A01}"/>
              </a:ext>
            </a:extLst>
          </p:cNvPr>
          <p:cNvPicPr>
            <a:picLocks noChangeAspect="1"/>
          </p:cNvPicPr>
          <p:nvPr/>
        </p:nvPicPr>
        <p:blipFill>
          <a:blip r:embed="rId4"/>
          <a:stretch>
            <a:fillRect/>
          </a:stretch>
        </p:blipFill>
        <p:spPr>
          <a:xfrm>
            <a:off x="6500968" y="3985746"/>
            <a:ext cx="4788667" cy="2857500"/>
          </a:xfrm>
          <a:prstGeom prst="rect">
            <a:avLst/>
          </a:prstGeom>
        </p:spPr>
      </p:pic>
      <p:pic>
        <p:nvPicPr>
          <p:cNvPr id="11" name="Obraz 10">
            <a:extLst>
              <a:ext uri="{FF2B5EF4-FFF2-40B4-BE49-F238E27FC236}">
                <a16:creationId xmlns:a16="http://schemas.microsoft.com/office/drawing/2014/main" id="{2761AB48-2EAF-4A79-8F09-62042BB71F67}"/>
              </a:ext>
            </a:extLst>
          </p:cNvPr>
          <p:cNvPicPr>
            <a:picLocks noChangeAspect="1"/>
          </p:cNvPicPr>
          <p:nvPr/>
        </p:nvPicPr>
        <p:blipFill>
          <a:blip r:embed="rId5"/>
          <a:stretch>
            <a:fillRect/>
          </a:stretch>
        </p:blipFill>
        <p:spPr>
          <a:xfrm>
            <a:off x="2955976" y="3970992"/>
            <a:ext cx="3534173" cy="2872254"/>
          </a:xfrm>
          <a:prstGeom prst="rect">
            <a:avLst/>
          </a:prstGeom>
        </p:spPr>
      </p:pic>
    </p:spTree>
    <p:extLst>
      <p:ext uri="{BB962C8B-B14F-4D97-AF65-F5344CB8AC3E}">
        <p14:creationId xmlns:p14="http://schemas.microsoft.com/office/powerpoint/2010/main" val="2930279363"/>
      </p:ext>
    </p:extLst>
  </p:cSld>
  <p:clrMapOvr>
    <a:masterClrMapping/>
  </p:clrMapOvr>
  <p:transition>
    <p:randomBa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C0F5DDB8-4562-4F20-8B29-34CE76617CA4}"/>
              </a:ext>
            </a:extLst>
          </p:cNvPr>
          <p:cNvSpPr>
            <a:spLocks noGrp="1"/>
          </p:cNvSpPr>
          <p:nvPr>
            <p:ph type="body" idx="10"/>
          </p:nvPr>
        </p:nvSpPr>
        <p:spPr/>
        <p:txBody>
          <a:bodyPr/>
          <a:lstStyle/>
          <a:p>
            <a:endParaRPr lang="pl-PL"/>
          </a:p>
        </p:txBody>
      </p:sp>
      <p:pic>
        <p:nvPicPr>
          <p:cNvPr id="2" name="Obraz 1">
            <a:extLst>
              <a:ext uri="{FF2B5EF4-FFF2-40B4-BE49-F238E27FC236}">
                <a16:creationId xmlns:a16="http://schemas.microsoft.com/office/drawing/2014/main" id="{E7E9BC2A-72C7-45D9-9B2D-96A1B4F945D3}"/>
              </a:ext>
            </a:extLst>
          </p:cNvPr>
          <p:cNvPicPr>
            <a:picLocks noChangeAspect="1"/>
          </p:cNvPicPr>
          <p:nvPr/>
        </p:nvPicPr>
        <p:blipFill>
          <a:blip r:embed="rId2"/>
          <a:stretch>
            <a:fillRect/>
          </a:stretch>
        </p:blipFill>
        <p:spPr>
          <a:xfrm>
            <a:off x="7241619" y="0"/>
            <a:ext cx="4227302" cy="3705225"/>
          </a:xfrm>
          <a:prstGeom prst="rect">
            <a:avLst/>
          </a:prstGeom>
        </p:spPr>
      </p:pic>
      <p:pic>
        <p:nvPicPr>
          <p:cNvPr id="4" name="Obraz 3">
            <a:extLst>
              <a:ext uri="{FF2B5EF4-FFF2-40B4-BE49-F238E27FC236}">
                <a16:creationId xmlns:a16="http://schemas.microsoft.com/office/drawing/2014/main" id="{ACAB183D-7C13-45A7-8D8B-F2CC3345A3A9}"/>
              </a:ext>
            </a:extLst>
          </p:cNvPr>
          <p:cNvPicPr>
            <a:picLocks noChangeAspect="1"/>
          </p:cNvPicPr>
          <p:nvPr/>
        </p:nvPicPr>
        <p:blipFill>
          <a:blip r:embed="rId3"/>
          <a:stretch>
            <a:fillRect/>
          </a:stretch>
        </p:blipFill>
        <p:spPr>
          <a:xfrm>
            <a:off x="7241619" y="3552824"/>
            <a:ext cx="4270822" cy="3398863"/>
          </a:xfrm>
          <a:prstGeom prst="rect">
            <a:avLst/>
          </a:prstGeom>
        </p:spPr>
      </p:pic>
      <p:pic>
        <p:nvPicPr>
          <p:cNvPr id="5" name="Obraz 4">
            <a:extLst>
              <a:ext uri="{FF2B5EF4-FFF2-40B4-BE49-F238E27FC236}">
                <a16:creationId xmlns:a16="http://schemas.microsoft.com/office/drawing/2014/main" id="{920E4097-D237-4A91-96F9-4F84B89A7A46}"/>
              </a:ext>
            </a:extLst>
          </p:cNvPr>
          <p:cNvPicPr>
            <a:picLocks noChangeAspect="1"/>
          </p:cNvPicPr>
          <p:nvPr/>
        </p:nvPicPr>
        <p:blipFill>
          <a:blip r:embed="rId4"/>
          <a:stretch>
            <a:fillRect/>
          </a:stretch>
        </p:blipFill>
        <p:spPr>
          <a:xfrm>
            <a:off x="1132655" y="1"/>
            <a:ext cx="4468046" cy="3431782"/>
          </a:xfrm>
          <a:prstGeom prst="rect">
            <a:avLst/>
          </a:prstGeom>
        </p:spPr>
      </p:pic>
      <p:pic>
        <p:nvPicPr>
          <p:cNvPr id="6" name="Obraz 5">
            <a:extLst>
              <a:ext uri="{FF2B5EF4-FFF2-40B4-BE49-F238E27FC236}">
                <a16:creationId xmlns:a16="http://schemas.microsoft.com/office/drawing/2014/main" id="{0D2EBE35-DB76-469A-9B39-04EF3AC29852}"/>
              </a:ext>
            </a:extLst>
          </p:cNvPr>
          <p:cNvPicPr>
            <a:picLocks noChangeAspect="1"/>
          </p:cNvPicPr>
          <p:nvPr/>
        </p:nvPicPr>
        <p:blipFill>
          <a:blip r:embed="rId5"/>
          <a:stretch>
            <a:fillRect/>
          </a:stretch>
        </p:blipFill>
        <p:spPr>
          <a:xfrm>
            <a:off x="1132655" y="3459136"/>
            <a:ext cx="5232939" cy="3398863"/>
          </a:xfrm>
          <a:prstGeom prst="rect">
            <a:avLst/>
          </a:prstGeom>
        </p:spPr>
      </p:pic>
    </p:spTree>
    <p:extLst>
      <p:ext uri="{BB962C8B-B14F-4D97-AF65-F5344CB8AC3E}">
        <p14:creationId xmlns:p14="http://schemas.microsoft.com/office/powerpoint/2010/main" val="3126757112"/>
      </p:ext>
    </p:extLst>
  </p:cSld>
  <p:clrMapOvr>
    <a:masterClrMapping/>
  </p:clrMapOvr>
  <p:transition>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EBF706A-6BAC-4279-9A69-21CC0CC2DF1B}"/>
              </a:ext>
            </a:extLst>
          </p:cNvPr>
          <p:cNvSpPr/>
          <p:nvPr/>
        </p:nvSpPr>
        <p:spPr>
          <a:xfrm>
            <a:off x="1028700" y="-81560"/>
            <a:ext cx="8324850" cy="816121"/>
          </a:xfrm>
          <a:prstGeom prst="rect">
            <a:avLst/>
          </a:prstGeom>
        </p:spPr>
        <p:txBody>
          <a:bodyPr wrap="square">
            <a:spAutoFit/>
          </a:bodyPr>
          <a:lstStyle/>
          <a:p>
            <a:pPr algn="ctr">
              <a:lnSpc>
                <a:spcPct val="115000"/>
              </a:lnSpc>
              <a:spcAft>
                <a:spcPts val="1000"/>
              </a:spcAft>
            </a:pPr>
            <a:r>
              <a:rPr lang="pl-PL" b="1" i="1" dirty="0">
                <a:latin typeface="Calibri" panose="020F0502020204030204" pitchFamily="34" charset="0"/>
                <a:ea typeface="Times New Roman" panose="02020603050405020304" pitchFamily="18" charset="0"/>
              </a:rPr>
              <a:t>Procedura badań trwałościowych zaworów przy przepływie gazu</a:t>
            </a:r>
            <a:endParaRPr lang="pl-PL" dirty="0">
              <a:latin typeface="Calibri" panose="020F0502020204030204" pitchFamily="34" charset="0"/>
              <a:ea typeface="Times New Roman" panose="02020603050405020304" pitchFamily="18" charset="0"/>
            </a:endParaRPr>
          </a:p>
          <a:p>
            <a:r>
              <a:rPr lang="pl-PL" b="1" i="1" dirty="0">
                <a:latin typeface="Calibri" panose="020F0502020204030204" pitchFamily="34" charset="0"/>
                <a:ea typeface="Times New Roman" panose="02020603050405020304" pitchFamily="18" charset="0"/>
              </a:rPr>
              <a:t>Procedura na podstawie normy PN-EN ISO 15848-1</a:t>
            </a:r>
            <a:endParaRPr lang="pl-PL" dirty="0"/>
          </a:p>
        </p:txBody>
      </p:sp>
      <p:pic>
        <p:nvPicPr>
          <p:cNvPr id="4" name="Obraz 3">
            <a:extLst>
              <a:ext uri="{FF2B5EF4-FFF2-40B4-BE49-F238E27FC236}">
                <a16:creationId xmlns:a16="http://schemas.microsoft.com/office/drawing/2014/main" id="{389EBC23-0BDC-4C9D-8CA3-CAA654EC7AC4}"/>
              </a:ext>
            </a:extLst>
          </p:cNvPr>
          <p:cNvPicPr>
            <a:picLocks noChangeAspect="1"/>
          </p:cNvPicPr>
          <p:nvPr/>
        </p:nvPicPr>
        <p:blipFill>
          <a:blip r:embed="rId2"/>
          <a:stretch>
            <a:fillRect/>
          </a:stretch>
        </p:blipFill>
        <p:spPr>
          <a:xfrm>
            <a:off x="0" y="1033087"/>
            <a:ext cx="4124901" cy="5382376"/>
          </a:xfrm>
          <a:prstGeom prst="rect">
            <a:avLst/>
          </a:prstGeom>
        </p:spPr>
      </p:pic>
      <p:pic>
        <p:nvPicPr>
          <p:cNvPr id="5" name="Obraz 4">
            <a:extLst>
              <a:ext uri="{FF2B5EF4-FFF2-40B4-BE49-F238E27FC236}">
                <a16:creationId xmlns:a16="http://schemas.microsoft.com/office/drawing/2014/main" id="{EAAC78AB-D5E1-489D-A3D6-AAA9F05FDFD6}"/>
              </a:ext>
            </a:extLst>
          </p:cNvPr>
          <p:cNvPicPr>
            <a:picLocks noChangeAspect="1"/>
          </p:cNvPicPr>
          <p:nvPr/>
        </p:nvPicPr>
        <p:blipFill>
          <a:blip r:embed="rId3"/>
          <a:stretch>
            <a:fillRect/>
          </a:stretch>
        </p:blipFill>
        <p:spPr>
          <a:xfrm>
            <a:off x="4124900" y="1815165"/>
            <a:ext cx="8067099" cy="3523864"/>
          </a:xfrm>
          <a:prstGeom prst="rect">
            <a:avLst/>
          </a:prstGeom>
        </p:spPr>
      </p:pic>
    </p:spTree>
    <p:extLst>
      <p:ext uri="{BB962C8B-B14F-4D97-AF65-F5344CB8AC3E}">
        <p14:creationId xmlns:p14="http://schemas.microsoft.com/office/powerpoint/2010/main" val="2181053901"/>
      </p:ext>
    </p:extLst>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323C619-8378-4BDD-8A97-F9762AEABE34}"/>
              </a:ext>
            </a:extLst>
          </p:cNvPr>
          <p:cNvPicPr/>
          <p:nvPr/>
        </p:nvPicPr>
        <p:blipFill rotWithShape="1">
          <a:blip r:embed="rId2" cstate="print">
            <a:extLst>
              <a:ext uri="{28A0092B-C50C-407E-A947-70E740481C1C}">
                <a14:useLocalDpi xmlns:a14="http://schemas.microsoft.com/office/drawing/2010/main" val="0"/>
              </a:ext>
            </a:extLst>
          </a:blip>
          <a:srcRect l="22822" t="16715" r="27074"/>
          <a:stretch/>
        </p:blipFill>
        <p:spPr bwMode="auto">
          <a:xfrm>
            <a:off x="9526669" y="27409"/>
            <a:ext cx="2352142" cy="2178895"/>
          </a:xfrm>
          <a:prstGeom prst="rect">
            <a:avLst/>
          </a:prstGeom>
          <a:noFill/>
          <a:ln>
            <a:noFill/>
          </a:ln>
          <a:extLst>
            <a:ext uri="{53640926-AAD7-44D8-BBD7-CCE9431645EC}">
              <a14:shadowObscured xmlns:a14="http://schemas.microsoft.com/office/drawing/2010/main"/>
            </a:ext>
          </a:extLst>
        </p:spPr>
      </p:pic>
      <p:sp>
        <p:nvSpPr>
          <p:cNvPr id="16" name="Rectangle 2">
            <a:extLst>
              <a:ext uri="{FF2B5EF4-FFF2-40B4-BE49-F238E27FC236}">
                <a16:creationId xmlns:a16="http://schemas.microsoft.com/office/drawing/2014/main" id="{D8AFB273-2AB5-47EE-A25F-B8425C2FB7E6}"/>
              </a:ext>
            </a:extLst>
          </p:cNvPr>
          <p:cNvSpPr>
            <a:spLocks noGrp="1" noChangeArrowheads="1"/>
          </p:cNvSpPr>
          <p:nvPr>
            <p:ph type="title"/>
          </p:nvPr>
        </p:nvSpPr>
        <p:spPr>
          <a:xfrm>
            <a:off x="771787" y="-175105"/>
            <a:ext cx="8817936" cy="1035050"/>
          </a:xfrm>
          <a:noFill/>
        </p:spPr>
        <p:txBody>
          <a:bodyPr/>
          <a:lstStyle/>
          <a:p>
            <a:pPr algn="ctr" eaLnBrk="1" hangingPunct="1"/>
            <a:r>
              <a:rPr lang="pl-PL" altLang="pl-PL" sz="5400" dirty="0"/>
              <a:t>TARCIE A NASZ PROTOPLASTA</a:t>
            </a:r>
          </a:p>
        </p:txBody>
      </p:sp>
      <p:pic>
        <p:nvPicPr>
          <p:cNvPr id="17" name="Picture 3" descr="C:\Documents and Settings\Janusz Rogula\Pulpit\wykłady\trib10.jpg">
            <a:extLst>
              <a:ext uri="{FF2B5EF4-FFF2-40B4-BE49-F238E27FC236}">
                <a16:creationId xmlns:a16="http://schemas.microsoft.com/office/drawing/2014/main" id="{0F269359-3F53-44AA-8067-1D1774DB5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39"/>
          <a:stretch>
            <a:fillRect/>
          </a:stretch>
        </p:blipFill>
        <p:spPr bwMode="auto">
          <a:xfrm>
            <a:off x="0" y="750889"/>
            <a:ext cx="7237581" cy="362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Documents and Settings\Janusz Rogula\Pulpit\wykłady\trib12.jpg">
            <a:extLst>
              <a:ext uri="{FF2B5EF4-FFF2-40B4-BE49-F238E27FC236}">
                <a16:creationId xmlns:a16="http://schemas.microsoft.com/office/drawing/2014/main" id="{B0172B20-C234-4044-98ED-CC4DD0D083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9622" y="3573710"/>
            <a:ext cx="6492378" cy="328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a:extLst>
              <a:ext uri="{FF2B5EF4-FFF2-40B4-BE49-F238E27FC236}">
                <a16:creationId xmlns:a16="http://schemas.microsoft.com/office/drawing/2014/main" id="{481BA24B-C538-47FE-9DC9-7FA5F2E4683A}"/>
              </a:ext>
            </a:extLst>
          </p:cNvPr>
          <p:cNvSpPr>
            <a:spLocks noChangeArrowheads="1"/>
          </p:cNvSpPr>
          <p:nvPr/>
        </p:nvSpPr>
        <p:spPr bwMode="auto">
          <a:xfrm>
            <a:off x="1164861" y="5743223"/>
            <a:ext cx="84248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342900" indent="-342900"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buFontTx/>
              <a:buNone/>
            </a:pPr>
            <a:r>
              <a:rPr lang="pl-PL" altLang="pl-PL" sz="2000" dirty="0">
                <a:latin typeface="Tahoma" panose="020B0604030504040204" pitchFamily="34" charset="0"/>
              </a:rPr>
              <a:t>Starożytny Egipt – 172 ludzi, </a:t>
            </a:r>
          </a:p>
          <a:p>
            <a:pPr eaLnBrk="1" hangingPunct="1">
              <a:buFontTx/>
              <a:buNone/>
            </a:pPr>
            <a:r>
              <a:rPr lang="pl-PL" altLang="pl-PL" sz="2000" dirty="0">
                <a:latin typeface="Tahoma" panose="020B0604030504040204" pitchFamily="34" charset="0"/>
              </a:rPr>
              <a:t>ciężar rzeźby 60 T , </a:t>
            </a:r>
          </a:p>
          <a:p>
            <a:pPr eaLnBrk="1" hangingPunct="1">
              <a:buFontTx/>
              <a:buNone/>
            </a:pPr>
            <a:r>
              <a:rPr lang="pl-PL" altLang="pl-PL" sz="2000" dirty="0">
                <a:latin typeface="Tahoma" panose="020B0604030504040204" pitchFamily="34" charset="0"/>
              </a:rPr>
              <a:t>siła ciągnienia 1 niewolnika 800 N:</a:t>
            </a:r>
          </a:p>
        </p:txBody>
      </p:sp>
    </p:spTree>
    <p:extLst>
      <p:ext uri="{BB962C8B-B14F-4D97-AF65-F5344CB8AC3E}">
        <p14:creationId xmlns:p14="http://schemas.microsoft.com/office/powerpoint/2010/main" val="2845344135"/>
      </p:ext>
    </p:extLst>
  </p:cSld>
  <p:clrMapOvr>
    <a:masterClrMapping/>
  </p:clrMapOvr>
  <p:transition>
    <p:randomBa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C0F5DDB8-4562-4F20-8B29-34CE76617CA4}"/>
              </a:ext>
            </a:extLst>
          </p:cNvPr>
          <p:cNvSpPr>
            <a:spLocks noGrp="1"/>
          </p:cNvSpPr>
          <p:nvPr>
            <p:ph type="body" idx="10"/>
          </p:nvPr>
        </p:nvSpPr>
        <p:spPr/>
        <p:txBody>
          <a:bodyPr/>
          <a:lstStyle/>
          <a:p>
            <a:endParaRPr lang="pl-PL"/>
          </a:p>
        </p:txBody>
      </p:sp>
      <p:pic>
        <p:nvPicPr>
          <p:cNvPr id="2" name="Obraz 1">
            <a:extLst>
              <a:ext uri="{FF2B5EF4-FFF2-40B4-BE49-F238E27FC236}">
                <a16:creationId xmlns:a16="http://schemas.microsoft.com/office/drawing/2014/main" id="{C7E14CBD-A796-45F2-B86E-0E2866549D1F}"/>
              </a:ext>
            </a:extLst>
          </p:cNvPr>
          <p:cNvPicPr>
            <a:picLocks noChangeAspect="1"/>
          </p:cNvPicPr>
          <p:nvPr/>
        </p:nvPicPr>
        <p:blipFill>
          <a:blip r:embed="rId2"/>
          <a:stretch>
            <a:fillRect/>
          </a:stretch>
        </p:blipFill>
        <p:spPr>
          <a:xfrm>
            <a:off x="0" y="989781"/>
            <a:ext cx="5363323" cy="5868219"/>
          </a:xfrm>
          <a:prstGeom prst="rect">
            <a:avLst/>
          </a:prstGeom>
        </p:spPr>
      </p:pic>
      <p:pic>
        <p:nvPicPr>
          <p:cNvPr id="4" name="Obraz 3">
            <a:extLst>
              <a:ext uri="{FF2B5EF4-FFF2-40B4-BE49-F238E27FC236}">
                <a16:creationId xmlns:a16="http://schemas.microsoft.com/office/drawing/2014/main" id="{F1E10B15-7838-4F63-80F9-064F4C2D1B3F}"/>
              </a:ext>
            </a:extLst>
          </p:cNvPr>
          <p:cNvPicPr>
            <a:picLocks noChangeAspect="1"/>
          </p:cNvPicPr>
          <p:nvPr/>
        </p:nvPicPr>
        <p:blipFill>
          <a:blip r:embed="rId3"/>
          <a:stretch>
            <a:fillRect/>
          </a:stretch>
        </p:blipFill>
        <p:spPr>
          <a:xfrm>
            <a:off x="4893205" y="2133600"/>
            <a:ext cx="7298795" cy="3210192"/>
          </a:xfrm>
          <a:prstGeom prst="rect">
            <a:avLst/>
          </a:prstGeom>
        </p:spPr>
      </p:pic>
    </p:spTree>
    <p:extLst>
      <p:ext uri="{BB962C8B-B14F-4D97-AF65-F5344CB8AC3E}">
        <p14:creationId xmlns:p14="http://schemas.microsoft.com/office/powerpoint/2010/main" val="2421368518"/>
      </p:ext>
    </p:extLst>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C0F5DDB8-4562-4F20-8B29-34CE76617CA4}"/>
              </a:ext>
            </a:extLst>
          </p:cNvPr>
          <p:cNvSpPr>
            <a:spLocks noGrp="1"/>
          </p:cNvSpPr>
          <p:nvPr>
            <p:ph type="body" idx="10"/>
          </p:nvPr>
        </p:nvSpPr>
        <p:spPr/>
        <p:txBody>
          <a:bodyPr/>
          <a:lstStyle/>
          <a:p>
            <a:endParaRPr lang="pl-PL"/>
          </a:p>
        </p:txBody>
      </p:sp>
      <p:pic>
        <p:nvPicPr>
          <p:cNvPr id="2" name="Obraz 1">
            <a:extLst>
              <a:ext uri="{FF2B5EF4-FFF2-40B4-BE49-F238E27FC236}">
                <a16:creationId xmlns:a16="http://schemas.microsoft.com/office/drawing/2014/main" id="{7281CCDF-E0BA-4D64-B14F-330E588D8AE3}"/>
              </a:ext>
            </a:extLst>
          </p:cNvPr>
          <p:cNvPicPr>
            <a:picLocks noChangeAspect="1"/>
          </p:cNvPicPr>
          <p:nvPr/>
        </p:nvPicPr>
        <p:blipFill>
          <a:blip r:embed="rId2"/>
          <a:stretch>
            <a:fillRect/>
          </a:stretch>
        </p:blipFill>
        <p:spPr>
          <a:xfrm>
            <a:off x="0" y="942657"/>
            <a:ext cx="5239481" cy="4553585"/>
          </a:xfrm>
          <a:prstGeom prst="rect">
            <a:avLst/>
          </a:prstGeom>
        </p:spPr>
      </p:pic>
      <p:pic>
        <p:nvPicPr>
          <p:cNvPr id="4" name="Obraz 3">
            <a:extLst>
              <a:ext uri="{FF2B5EF4-FFF2-40B4-BE49-F238E27FC236}">
                <a16:creationId xmlns:a16="http://schemas.microsoft.com/office/drawing/2014/main" id="{5899BBE1-2378-4203-832D-2DFA36FD5877}"/>
              </a:ext>
            </a:extLst>
          </p:cNvPr>
          <p:cNvPicPr>
            <a:picLocks noChangeAspect="1"/>
          </p:cNvPicPr>
          <p:nvPr/>
        </p:nvPicPr>
        <p:blipFill>
          <a:blip r:embed="rId3"/>
          <a:stretch>
            <a:fillRect/>
          </a:stretch>
        </p:blipFill>
        <p:spPr>
          <a:xfrm>
            <a:off x="5010744" y="1495424"/>
            <a:ext cx="7181256" cy="3148275"/>
          </a:xfrm>
          <a:prstGeom prst="rect">
            <a:avLst/>
          </a:prstGeom>
        </p:spPr>
      </p:pic>
    </p:spTree>
    <p:extLst>
      <p:ext uri="{BB962C8B-B14F-4D97-AF65-F5344CB8AC3E}">
        <p14:creationId xmlns:p14="http://schemas.microsoft.com/office/powerpoint/2010/main" val="1702043594"/>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C0F5DDB8-4562-4F20-8B29-34CE76617CA4}"/>
              </a:ext>
            </a:extLst>
          </p:cNvPr>
          <p:cNvSpPr>
            <a:spLocks noGrp="1"/>
          </p:cNvSpPr>
          <p:nvPr>
            <p:ph type="body" idx="10"/>
          </p:nvPr>
        </p:nvSpPr>
        <p:spPr/>
        <p:txBody>
          <a:bodyPr/>
          <a:lstStyle/>
          <a:p>
            <a:endParaRPr lang="pl-PL"/>
          </a:p>
        </p:txBody>
      </p:sp>
      <p:pic>
        <p:nvPicPr>
          <p:cNvPr id="4" name="Obraz 3">
            <a:extLst>
              <a:ext uri="{FF2B5EF4-FFF2-40B4-BE49-F238E27FC236}">
                <a16:creationId xmlns:a16="http://schemas.microsoft.com/office/drawing/2014/main" id="{6FE991A8-629C-4139-A15B-B168650DFB13}"/>
              </a:ext>
            </a:extLst>
          </p:cNvPr>
          <p:cNvPicPr>
            <a:picLocks noChangeAspect="1"/>
          </p:cNvPicPr>
          <p:nvPr/>
        </p:nvPicPr>
        <p:blipFill>
          <a:blip r:embed="rId2"/>
          <a:stretch>
            <a:fillRect/>
          </a:stretch>
        </p:blipFill>
        <p:spPr>
          <a:xfrm>
            <a:off x="1394859" y="1766680"/>
            <a:ext cx="9759008" cy="3643519"/>
          </a:xfrm>
          <a:prstGeom prst="rect">
            <a:avLst/>
          </a:prstGeom>
        </p:spPr>
      </p:pic>
      <p:sp>
        <p:nvSpPr>
          <p:cNvPr id="5" name="Prostokąt 4">
            <a:extLst>
              <a:ext uri="{FF2B5EF4-FFF2-40B4-BE49-F238E27FC236}">
                <a16:creationId xmlns:a16="http://schemas.microsoft.com/office/drawing/2014/main" id="{829B4732-2B74-4DCA-89A7-51F281BAEFE5}"/>
              </a:ext>
            </a:extLst>
          </p:cNvPr>
          <p:cNvSpPr/>
          <p:nvPr/>
        </p:nvSpPr>
        <p:spPr>
          <a:xfrm>
            <a:off x="1394859" y="620688"/>
            <a:ext cx="10063715" cy="710707"/>
          </a:xfrm>
          <a:prstGeom prst="rect">
            <a:avLst/>
          </a:prstGeom>
        </p:spPr>
        <p:txBody>
          <a:bodyPr wrap="square">
            <a:spAutoFit/>
          </a:bodyPr>
          <a:lstStyle/>
          <a:p>
            <a:pPr algn="just">
              <a:lnSpc>
                <a:spcPct val="115000"/>
              </a:lnSpc>
              <a:spcAft>
                <a:spcPts val="0"/>
              </a:spcAft>
            </a:pPr>
            <a:r>
              <a:rPr lang="pl-PL" dirty="0">
                <a:latin typeface="Calibri" panose="020F0502020204030204" pitchFamily="34" charset="0"/>
                <a:ea typeface="Times New Roman" panose="02020603050405020304" pitchFamily="18" charset="0"/>
                <a:cs typeface="Calibri" panose="020F0502020204030204" pitchFamily="34" charset="0"/>
              </a:rPr>
              <a:t>Badania szczelności prowadzono helem o ciśnieniu 100 bar. Wyniki badań szczelności zaworu przed pracą oraz po testach trwałościowych (200 cykli)</a:t>
            </a:r>
            <a:endParaRPr lang="pl-PL"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596087673"/>
      </p:ext>
    </p:extLst>
  </p:cSld>
  <p:clrMapOvr>
    <a:masterClrMapping/>
  </p:clrMapOvr>
  <p:transition>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C0F5DDB8-4562-4F20-8B29-34CE76617CA4}"/>
              </a:ext>
            </a:extLst>
          </p:cNvPr>
          <p:cNvSpPr>
            <a:spLocks noGrp="1"/>
          </p:cNvSpPr>
          <p:nvPr>
            <p:ph type="body" idx="10"/>
          </p:nvPr>
        </p:nvSpPr>
        <p:spPr/>
        <p:txBody>
          <a:bodyPr/>
          <a:lstStyle/>
          <a:p>
            <a:endParaRPr lang="pl-PL"/>
          </a:p>
        </p:txBody>
      </p:sp>
      <p:pic>
        <p:nvPicPr>
          <p:cNvPr id="2" name="Obraz 1">
            <a:extLst>
              <a:ext uri="{FF2B5EF4-FFF2-40B4-BE49-F238E27FC236}">
                <a16:creationId xmlns:a16="http://schemas.microsoft.com/office/drawing/2014/main" id="{1DC60019-3D7D-4102-98BF-85B5EAD225A5}"/>
              </a:ext>
            </a:extLst>
          </p:cNvPr>
          <p:cNvPicPr>
            <a:picLocks noChangeAspect="1"/>
          </p:cNvPicPr>
          <p:nvPr/>
        </p:nvPicPr>
        <p:blipFill>
          <a:blip r:embed="rId2"/>
          <a:stretch>
            <a:fillRect/>
          </a:stretch>
        </p:blipFill>
        <p:spPr>
          <a:xfrm>
            <a:off x="3068402" y="0"/>
            <a:ext cx="6055196" cy="6858000"/>
          </a:xfrm>
          <a:prstGeom prst="rect">
            <a:avLst/>
          </a:prstGeom>
        </p:spPr>
      </p:pic>
    </p:spTree>
    <p:extLst>
      <p:ext uri="{BB962C8B-B14F-4D97-AF65-F5344CB8AC3E}">
        <p14:creationId xmlns:p14="http://schemas.microsoft.com/office/powerpoint/2010/main" val="109939886"/>
      </p:ext>
    </p:extLst>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Moje dokumenty\nosnosc.bmp">
            <a:extLst>
              <a:ext uri="{FF2B5EF4-FFF2-40B4-BE49-F238E27FC236}">
                <a16:creationId xmlns:a16="http://schemas.microsoft.com/office/drawing/2014/main" id="{B0E30018-82B7-4EE8-AA0B-55DD3537D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697" y="538148"/>
            <a:ext cx="4183137" cy="252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6">
            <a:extLst>
              <a:ext uri="{FF2B5EF4-FFF2-40B4-BE49-F238E27FC236}">
                <a16:creationId xmlns:a16="http://schemas.microsoft.com/office/drawing/2014/main" id="{92E8637D-2297-449F-8210-E763ECC758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342" r="5015" b="16478"/>
          <a:stretch/>
        </p:blipFill>
        <p:spPr bwMode="auto">
          <a:xfrm>
            <a:off x="1559496" y="3068961"/>
            <a:ext cx="4104456" cy="158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9">
            <a:extLst>
              <a:ext uri="{FF2B5EF4-FFF2-40B4-BE49-F238E27FC236}">
                <a16:creationId xmlns:a16="http://schemas.microsoft.com/office/drawing/2014/main" id="{44DCB310-AC69-4F23-8449-35096EE181F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13" t="34950" r="28741" b="10493"/>
          <a:stretch/>
        </p:blipFill>
        <p:spPr bwMode="auto">
          <a:xfrm>
            <a:off x="5663953" y="2996953"/>
            <a:ext cx="2664296" cy="184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7">
            <a:extLst>
              <a:ext uri="{FF2B5EF4-FFF2-40B4-BE49-F238E27FC236}">
                <a16:creationId xmlns:a16="http://schemas.microsoft.com/office/drawing/2014/main" id="{8BF7CF16-92CD-46DE-B0DC-8DA8F649700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170" r="5015" b="16650"/>
          <a:stretch/>
        </p:blipFill>
        <p:spPr bwMode="auto">
          <a:xfrm>
            <a:off x="1551212" y="5087808"/>
            <a:ext cx="4104457" cy="158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a16="http://schemas.microsoft.com/office/drawing/2014/main" id="{AC9B2AFC-B75D-40A9-9BEA-B1319F8A14F8}"/>
              </a:ext>
            </a:extLst>
          </p:cNvPr>
          <p:cNvSpPr/>
          <p:nvPr/>
        </p:nvSpPr>
        <p:spPr>
          <a:xfrm>
            <a:off x="6456040" y="3429000"/>
            <a:ext cx="1421904" cy="369332"/>
          </a:xfrm>
          <a:prstGeom prst="rect">
            <a:avLst/>
          </a:prstGeom>
        </p:spPr>
        <p:txBody>
          <a:bodyPr wrap="square">
            <a:spAutoFit/>
          </a:bodyPr>
          <a:lstStyle/>
          <a:p>
            <a:pPr>
              <a:spcBef>
                <a:spcPts val="350"/>
              </a:spcBef>
              <a:defRPr/>
            </a:pPr>
            <a:r>
              <a:rPr lang="pl-PL" dirty="0">
                <a:solidFill>
                  <a:srgbClr val="003399"/>
                </a:solidFill>
                <a:latin typeface="Calibri" pitchFamily="34" charset="0"/>
              </a:rPr>
              <a:t>Nośność 61%</a:t>
            </a:r>
          </a:p>
        </p:txBody>
      </p:sp>
      <p:pic>
        <p:nvPicPr>
          <p:cNvPr id="8" name="Obraz 9">
            <a:extLst>
              <a:ext uri="{FF2B5EF4-FFF2-40B4-BE49-F238E27FC236}">
                <a16:creationId xmlns:a16="http://schemas.microsoft.com/office/drawing/2014/main" id="{CC8BD4BF-D9D6-4E2C-8B6C-F1D569B37B9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107" t="34950" r="29570" b="12845"/>
          <a:stretch/>
        </p:blipFill>
        <p:spPr bwMode="auto">
          <a:xfrm>
            <a:off x="5768777" y="4690064"/>
            <a:ext cx="2559472" cy="198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rostokąt 8">
            <a:extLst>
              <a:ext uri="{FF2B5EF4-FFF2-40B4-BE49-F238E27FC236}">
                <a16:creationId xmlns:a16="http://schemas.microsoft.com/office/drawing/2014/main" id="{A597357B-A8BC-492E-B34F-DA38336DFD37}"/>
              </a:ext>
            </a:extLst>
          </p:cNvPr>
          <p:cNvSpPr/>
          <p:nvPr/>
        </p:nvSpPr>
        <p:spPr>
          <a:xfrm>
            <a:off x="6337561" y="5656460"/>
            <a:ext cx="1702655" cy="369332"/>
          </a:xfrm>
          <a:prstGeom prst="rect">
            <a:avLst/>
          </a:prstGeom>
        </p:spPr>
        <p:txBody>
          <a:bodyPr wrap="square">
            <a:spAutoFit/>
          </a:bodyPr>
          <a:lstStyle/>
          <a:p>
            <a:pPr>
              <a:spcBef>
                <a:spcPts val="350"/>
              </a:spcBef>
              <a:defRPr/>
            </a:pPr>
            <a:r>
              <a:rPr lang="pl-PL" dirty="0">
                <a:solidFill>
                  <a:srgbClr val="003399"/>
                </a:solidFill>
                <a:latin typeface="Calibri" pitchFamily="34" charset="0"/>
              </a:rPr>
              <a:t>Nośność 99,4%</a:t>
            </a:r>
          </a:p>
        </p:txBody>
      </p:sp>
      <p:sp>
        <p:nvSpPr>
          <p:cNvPr id="10" name="Prostokąt 9">
            <a:extLst>
              <a:ext uri="{FF2B5EF4-FFF2-40B4-BE49-F238E27FC236}">
                <a16:creationId xmlns:a16="http://schemas.microsoft.com/office/drawing/2014/main" id="{DFC44801-3A0E-4D16-8463-E4F4995A0A2A}"/>
              </a:ext>
            </a:extLst>
          </p:cNvPr>
          <p:cNvSpPr/>
          <p:nvPr/>
        </p:nvSpPr>
        <p:spPr>
          <a:xfrm>
            <a:off x="2221070" y="54414"/>
            <a:ext cx="3154850" cy="63828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b="1" dirty="0">
                <a:solidFill>
                  <a:schemeClr val="tx1"/>
                </a:solidFill>
              </a:rPr>
              <a:t>ZAWORY BEZPIECZEŃSTWA</a:t>
            </a:r>
          </a:p>
        </p:txBody>
      </p:sp>
      <p:pic>
        <p:nvPicPr>
          <p:cNvPr id="11" name="Obraz 10">
            <a:extLst>
              <a:ext uri="{FF2B5EF4-FFF2-40B4-BE49-F238E27FC236}">
                <a16:creationId xmlns:a16="http://schemas.microsoft.com/office/drawing/2014/main" id="{58EE06D8-7457-4713-BF06-114B0850FA8E}"/>
              </a:ext>
            </a:extLst>
          </p:cNvPr>
          <p:cNvPicPr/>
          <p:nvPr/>
        </p:nvPicPr>
        <p:blipFill rotWithShape="1">
          <a:blip r:embed="rId8" cstate="print">
            <a:extLst>
              <a:ext uri="{28A0092B-C50C-407E-A947-70E740481C1C}">
                <a14:useLocalDpi xmlns:a14="http://schemas.microsoft.com/office/drawing/2010/main" val="0"/>
              </a:ext>
            </a:extLst>
          </a:blip>
          <a:srcRect l="22822" t="16715" r="27074"/>
          <a:stretch/>
        </p:blipFill>
        <p:spPr bwMode="auto">
          <a:xfrm>
            <a:off x="10283800" y="0"/>
            <a:ext cx="1908200" cy="16561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714840"/>
      </p:ext>
    </p:extLst>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alizacja sauny Wrocław - Safin Sauny Fińskie">
            <a:extLst>
              <a:ext uri="{FF2B5EF4-FFF2-40B4-BE49-F238E27FC236}">
                <a16:creationId xmlns:a16="http://schemas.microsoft.com/office/drawing/2014/main" id="{3742B924-5BBE-41D5-A3EA-40B706079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7725"/>
            <a:ext cx="8377643" cy="5581650"/>
          </a:xfrm>
          <a:prstGeom prst="rect">
            <a:avLst/>
          </a:prstGeom>
          <a:noFill/>
          <a:extLst>
            <a:ext uri="{909E8E84-426E-40DD-AFC4-6F175D3DCCD1}">
              <a14:hiddenFill xmlns:a14="http://schemas.microsoft.com/office/drawing/2010/main">
                <a:solidFill>
                  <a:srgbClr val="FFFFFF"/>
                </a:solidFill>
              </a14:hiddenFill>
            </a:ext>
          </a:extLst>
        </p:spPr>
      </p:pic>
      <p:pic>
        <p:nvPicPr>
          <p:cNvPr id="15" name="Obraz 14">
            <a:extLst>
              <a:ext uri="{FF2B5EF4-FFF2-40B4-BE49-F238E27FC236}">
                <a16:creationId xmlns:a16="http://schemas.microsoft.com/office/drawing/2014/main" id="{AA4A032D-D5E4-449A-B45F-668DC7C849FC}"/>
              </a:ext>
            </a:extLst>
          </p:cNvPr>
          <p:cNvPicPr>
            <a:picLocks noChangeAspect="1"/>
          </p:cNvPicPr>
          <p:nvPr/>
        </p:nvPicPr>
        <p:blipFill>
          <a:blip r:embed="rId3"/>
          <a:stretch>
            <a:fillRect/>
          </a:stretch>
        </p:blipFill>
        <p:spPr>
          <a:xfrm>
            <a:off x="7469462" y="2609850"/>
            <a:ext cx="4722537" cy="3153071"/>
          </a:xfrm>
          <a:prstGeom prst="rect">
            <a:avLst/>
          </a:prstGeom>
        </p:spPr>
      </p:pic>
    </p:spTree>
    <p:extLst>
      <p:ext uri="{BB962C8B-B14F-4D97-AF65-F5344CB8AC3E}">
        <p14:creationId xmlns:p14="http://schemas.microsoft.com/office/powerpoint/2010/main" val="2474793975"/>
      </p:ext>
    </p:extLst>
  </p:cSld>
  <p:clrMapOvr>
    <a:masterClrMapping/>
  </p:clrMapOvr>
  <p:transition>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206AEA25-095E-4FF7-A12E-AA1F249A076B}"/>
              </a:ext>
            </a:extLst>
          </p:cNvPr>
          <p:cNvPicPr>
            <a:picLocks noChangeAspect="1"/>
          </p:cNvPicPr>
          <p:nvPr/>
        </p:nvPicPr>
        <p:blipFill>
          <a:blip r:embed="rId2"/>
          <a:stretch>
            <a:fillRect/>
          </a:stretch>
        </p:blipFill>
        <p:spPr>
          <a:xfrm>
            <a:off x="842504" y="299612"/>
            <a:ext cx="6563641" cy="6087325"/>
          </a:xfrm>
          <a:prstGeom prst="rect">
            <a:avLst/>
          </a:prstGeom>
        </p:spPr>
      </p:pic>
      <p:sp>
        <p:nvSpPr>
          <p:cNvPr id="2" name="Prostokąt 1">
            <a:extLst>
              <a:ext uri="{FF2B5EF4-FFF2-40B4-BE49-F238E27FC236}">
                <a16:creationId xmlns:a16="http://schemas.microsoft.com/office/drawing/2014/main" id="{60A9CF75-873D-4A69-B6EA-B3BD24E5C6E1}"/>
              </a:ext>
            </a:extLst>
          </p:cNvPr>
          <p:cNvSpPr/>
          <p:nvPr/>
        </p:nvSpPr>
        <p:spPr>
          <a:xfrm>
            <a:off x="7406145" y="767834"/>
            <a:ext cx="4662045" cy="369332"/>
          </a:xfrm>
          <a:prstGeom prst="rect">
            <a:avLst/>
          </a:prstGeom>
        </p:spPr>
        <p:txBody>
          <a:bodyPr wrap="none">
            <a:spAutoFit/>
          </a:bodyPr>
          <a:lstStyle/>
          <a:p>
            <a:r>
              <a:rPr lang="en-GB" dirty="0">
                <a:latin typeface="Times New Roman" panose="02020603050405020304" pitchFamily="18" charset="0"/>
                <a:ea typeface="Times New Roman" panose="02020603050405020304" pitchFamily="18" charset="0"/>
              </a:rPr>
              <a:t>The general form of the </a:t>
            </a:r>
            <a:r>
              <a:rPr lang="en-GB" dirty="0" err="1">
                <a:latin typeface="Times New Roman" panose="02020603050405020304" pitchFamily="18" charset="0"/>
                <a:ea typeface="Times New Roman" panose="02020603050405020304" pitchFamily="18" charset="0"/>
              </a:rPr>
              <a:t>Navier</a:t>
            </a:r>
            <a:r>
              <a:rPr lang="en-GB" dirty="0">
                <a:latin typeface="Times New Roman" panose="02020603050405020304" pitchFamily="18" charset="0"/>
                <a:ea typeface="Times New Roman" panose="02020603050405020304" pitchFamily="18" charset="0"/>
              </a:rPr>
              <a:t>-Stokes equation </a:t>
            </a:r>
            <a:endParaRPr lang="pl-PL" dirty="0"/>
          </a:p>
        </p:txBody>
      </p:sp>
      <p:pic>
        <p:nvPicPr>
          <p:cNvPr id="3" name="Obraz 2">
            <a:extLst>
              <a:ext uri="{FF2B5EF4-FFF2-40B4-BE49-F238E27FC236}">
                <a16:creationId xmlns:a16="http://schemas.microsoft.com/office/drawing/2014/main" id="{122B8D22-D228-478C-BA70-9730200453AD}"/>
              </a:ext>
            </a:extLst>
          </p:cNvPr>
          <p:cNvPicPr>
            <a:picLocks noChangeAspect="1"/>
          </p:cNvPicPr>
          <p:nvPr/>
        </p:nvPicPr>
        <p:blipFill>
          <a:blip r:embed="rId3"/>
          <a:stretch>
            <a:fillRect/>
          </a:stretch>
        </p:blipFill>
        <p:spPr>
          <a:xfrm>
            <a:off x="7991247" y="1476318"/>
            <a:ext cx="3258005" cy="819264"/>
          </a:xfrm>
          <a:prstGeom prst="rect">
            <a:avLst/>
          </a:prstGeom>
        </p:spPr>
      </p:pic>
      <mc:AlternateContent xmlns:mc="http://schemas.openxmlformats.org/markup-compatibility/2006" xmlns:a14="http://schemas.microsoft.com/office/drawing/2010/main">
        <mc:Choice Requires="a14">
          <p:sp>
            <p:nvSpPr>
              <p:cNvPr id="4" name="Prostokąt 3">
                <a:extLst>
                  <a:ext uri="{FF2B5EF4-FFF2-40B4-BE49-F238E27FC236}">
                    <a16:creationId xmlns:a16="http://schemas.microsoft.com/office/drawing/2014/main" id="{68215465-8869-4A3E-B4C8-1A8E750D4516}"/>
                  </a:ext>
                </a:extLst>
              </p:cNvPr>
              <p:cNvSpPr/>
              <p:nvPr/>
            </p:nvSpPr>
            <p:spPr>
              <a:xfrm>
                <a:off x="7694055" y="2634734"/>
                <a:ext cx="4086225" cy="723531"/>
              </a:xfrm>
              <a:prstGeom prst="rect">
                <a:avLst/>
              </a:prstGeom>
            </p:spPr>
            <p:txBody>
              <a:bodyPr wrap="square">
                <a:spAutoFit/>
              </a:bodyPr>
              <a:lstStyle/>
              <a:p>
                <a:pPr indent="144145" algn="just" hangingPunct="0">
                  <a:lnSpc>
                    <a:spcPts val="1200"/>
                  </a:lnSpc>
                  <a:spcAft>
                    <a:spcPts val="0"/>
                  </a:spcAft>
                </a:pPr>
                <a:r>
                  <a:rPr lang="en-GB" dirty="0">
                    <a:latin typeface="Times New Roman" panose="02020603050405020304" pitchFamily="18" charset="0"/>
                    <a:ea typeface="Times New Roman" panose="02020603050405020304" pitchFamily="18" charset="0"/>
                  </a:rPr>
                  <a:t>with </a:t>
                </a:r>
                <a14:m>
                  <m:oMath xmlns:m="http://schemas.openxmlformats.org/officeDocument/2006/math">
                    <m:f>
                      <m:fPr>
                        <m:ctrlPr>
                          <a:rPr lang="pl-PL" i="1">
                            <a:latin typeface="Cambria Math" panose="02040503050406030204" pitchFamily="18" charset="0"/>
                            <a:ea typeface="Times New Roman" panose="02020603050405020304" pitchFamily="18" charset="0"/>
                          </a:rPr>
                        </m:ctrlPr>
                      </m:fPr>
                      <m:num>
                        <m:r>
                          <a:rPr lang="en-GB" i="1">
                            <a:latin typeface="Cambria Math" panose="02040503050406030204" pitchFamily="18" charset="0"/>
                            <a:ea typeface="Times New Roman" panose="02020603050405020304" pitchFamily="18" charset="0"/>
                          </a:rPr>
                          <m:t>1</m:t>
                        </m:r>
                      </m:num>
                      <m:den>
                        <m:r>
                          <a:rPr lang="en-GB" i="1">
                            <a:latin typeface="Cambria Math" panose="02040503050406030204" pitchFamily="18" charset="0"/>
                            <a:ea typeface="Times New Roman" panose="02020603050405020304" pitchFamily="18" charset="0"/>
                          </a:rPr>
                          <m:t>𝜌</m:t>
                        </m:r>
                      </m:den>
                    </m:f>
                    <m:r>
                      <m:rPr>
                        <m:sty m:val="p"/>
                      </m:rPr>
                      <a:rPr lang="en-GB">
                        <a:latin typeface="Cambria Math" panose="02040503050406030204" pitchFamily="18" charset="0"/>
                        <a:ea typeface="Times New Roman" panose="02020603050405020304" pitchFamily="18" charset="0"/>
                      </a:rPr>
                      <m:t>∇</m:t>
                    </m:r>
                    <m:r>
                      <a:rPr lang="en-GB" i="1">
                        <a:latin typeface="Cambria Math" panose="02040503050406030204" pitchFamily="18" charset="0"/>
                        <a:ea typeface="Times New Roman" panose="02020603050405020304" pitchFamily="18" charset="0"/>
                      </a:rPr>
                      <m:t>𝑝</m:t>
                    </m:r>
                    <m:r>
                      <a:rPr lang="en-GB" i="1">
                        <a:latin typeface="Cambria Math" panose="02040503050406030204" pitchFamily="18" charset="0"/>
                        <a:ea typeface="Times New Roman" panose="02020603050405020304" pitchFamily="18" charset="0"/>
                      </a:rPr>
                      <m:t>,</m:t>
                    </m:r>
                    <m:r>
                      <a:rPr lang="en-GB" i="1">
                        <a:latin typeface="Cambria Math" panose="02040503050406030204" pitchFamily="18" charset="0"/>
                        <a:ea typeface="Times New Roman" panose="02020603050405020304" pitchFamily="18" charset="0"/>
                      </a:rPr>
                      <m:t>𝑔</m:t>
                    </m:r>
                    <m:r>
                      <a:rPr lang="en-GB" i="1">
                        <a:latin typeface="Cambria Math" panose="02040503050406030204" pitchFamily="18" charset="0"/>
                        <a:ea typeface="Times New Roman" panose="02020603050405020304" pitchFamily="18" charset="0"/>
                      </a:rPr>
                      <m:t>,</m:t>
                    </m:r>
                    <m:r>
                      <a:rPr lang="en-GB" i="1">
                        <a:latin typeface="Cambria Math" panose="02040503050406030204" pitchFamily="18" charset="0"/>
                        <a:ea typeface="Times New Roman" panose="02020603050405020304" pitchFamily="18" charset="0"/>
                      </a:rPr>
                      <m:t>𝑣</m:t>
                    </m:r>
                    <m:sSup>
                      <m:sSupPr>
                        <m:ctrlPr>
                          <a:rPr lang="pl-PL" i="1">
                            <a:latin typeface="Cambria Math" panose="02040503050406030204" pitchFamily="18" charset="0"/>
                            <a:ea typeface="Times New Roman" panose="02020603050405020304" pitchFamily="18" charset="0"/>
                          </a:rPr>
                        </m:ctrlPr>
                      </m:sSupPr>
                      <m:e>
                        <m:r>
                          <m:rPr>
                            <m:sty m:val="p"/>
                          </m:rPr>
                          <a:rPr lang="en-GB">
                            <a:latin typeface="Cambria Math" panose="02040503050406030204" pitchFamily="18" charset="0"/>
                            <a:ea typeface="Times New Roman" panose="02020603050405020304" pitchFamily="18" charset="0"/>
                          </a:rPr>
                          <m:t>∇</m:t>
                        </m:r>
                      </m:e>
                      <m:sup>
                        <m:r>
                          <a:rPr lang="en-GB" i="1">
                            <a:latin typeface="Cambria Math" panose="02040503050406030204" pitchFamily="18" charset="0"/>
                            <a:ea typeface="Times New Roman" panose="02020603050405020304" pitchFamily="18" charset="0"/>
                          </a:rPr>
                          <m:t>2</m:t>
                        </m:r>
                      </m:sup>
                    </m:sSup>
                    <m:r>
                      <a:rPr lang="en-GB" i="1">
                        <a:latin typeface="Cambria Math" panose="02040503050406030204" pitchFamily="18" charset="0"/>
                        <a:ea typeface="Times New Roman" panose="02020603050405020304" pitchFamily="18" charset="0"/>
                      </a:rPr>
                      <m:t>𝑉</m:t>
                    </m:r>
                  </m:oMath>
                </a14:m>
                <a:r>
                  <a:rPr lang="en-GB" dirty="0">
                    <a:latin typeface="Times New Roman" panose="02020603050405020304" pitchFamily="18" charset="0"/>
                    <a:ea typeface="Times New Roman" panose="02020603050405020304" pitchFamily="18" charset="0"/>
                  </a:rPr>
                  <a:t> the pressure force,</a:t>
                </a:r>
                <a:endParaRPr lang="pl-PL" dirty="0">
                  <a:latin typeface="Times New Roman" panose="02020603050405020304" pitchFamily="18" charset="0"/>
                  <a:ea typeface="Times New Roman" panose="02020603050405020304" pitchFamily="18" charset="0"/>
                </a:endParaRPr>
              </a:p>
              <a:p>
                <a:pPr indent="144145" algn="just" hangingPunct="0">
                  <a:lnSpc>
                    <a:spcPts val="1200"/>
                  </a:lnSpc>
                  <a:spcAft>
                    <a:spcPts val="0"/>
                  </a:spcAft>
                </a:pPr>
                <a:endParaRPr lang="pl-PL" dirty="0">
                  <a:latin typeface="Times New Roman" panose="02020603050405020304" pitchFamily="18" charset="0"/>
                  <a:ea typeface="Times New Roman" panose="02020603050405020304" pitchFamily="18" charset="0"/>
                </a:endParaRPr>
              </a:p>
              <a:p>
                <a:pPr indent="144145" algn="just" hangingPunct="0">
                  <a:lnSpc>
                    <a:spcPts val="1200"/>
                  </a:lnSpc>
                  <a:spcAft>
                    <a:spcPts val="0"/>
                  </a:spcAft>
                </a:pPr>
                <a:r>
                  <a:rPr lang="en-GB" dirty="0">
                    <a:latin typeface="Times New Roman" panose="02020603050405020304" pitchFamily="18" charset="0"/>
                    <a:ea typeface="Times New Roman" panose="02020603050405020304" pitchFamily="18" charset="0"/>
                  </a:rPr>
                  <a:t> the gravity force and the viscous force per unit mass.</a:t>
                </a:r>
                <a:endParaRPr lang="pl-PL" dirty="0">
                  <a:latin typeface="Times New Roman" panose="02020603050405020304" pitchFamily="18" charset="0"/>
                  <a:ea typeface="Times New Roman" panose="02020603050405020304" pitchFamily="18" charset="0"/>
                </a:endParaRPr>
              </a:p>
            </p:txBody>
          </p:sp>
        </mc:Choice>
        <mc:Fallback xmlns="">
          <p:sp>
            <p:nvSpPr>
              <p:cNvPr id="4" name="Prostokąt 3">
                <a:extLst>
                  <a:ext uri="{FF2B5EF4-FFF2-40B4-BE49-F238E27FC236}">
                    <a16:creationId xmlns:a16="http://schemas.microsoft.com/office/drawing/2014/main" id="{68215465-8869-4A3E-B4C8-1A8E750D4516}"/>
                  </a:ext>
                </a:extLst>
              </p:cNvPr>
              <p:cNvSpPr>
                <a:spLocks noRot="1" noChangeAspect="1" noMove="1" noResize="1" noEditPoints="1" noAdjustHandles="1" noChangeArrowheads="1" noChangeShapeType="1" noTextEdit="1"/>
              </p:cNvSpPr>
              <p:nvPr/>
            </p:nvSpPr>
            <p:spPr>
              <a:xfrm>
                <a:off x="7694055" y="2634734"/>
                <a:ext cx="4086225" cy="723531"/>
              </a:xfrm>
              <a:prstGeom prst="rect">
                <a:avLst/>
              </a:prstGeom>
              <a:blipFill>
                <a:blip r:embed="rId4"/>
                <a:stretch>
                  <a:fillRect l="-1194" t="-25210" r="-1343" b="-12605"/>
                </a:stretch>
              </a:blipFill>
            </p:spPr>
            <p:txBody>
              <a:bodyPr/>
              <a:lstStyle/>
              <a:p>
                <a:r>
                  <a:rPr lang="pl-PL">
                    <a:noFill/>
                  </a:rPr>
                  <a:t> </a:t>
                </a:r>
              </a:p>
            </p:txBody>
          </p:sp>
        </mc:Fallback>
      </mc:AlternateContent>
      <p:sp>
        <p:nvSpPr>
          <p:cNvPr id="5" name="Prostokąt 4">
            <a:extLst>
              <a:ext uri="{FF2B5EF4-FFF2-40B4-BE49-F238E27FC236}">
                <a16:creationId xmlns:a16="http://schemas.microsoft.com/office/drawing/2014/main" id="{2A26AB76-8BCF-4126-A188-2A30B81AAA07}"/>
              </a:ext>
            </a:extLst>
          </p:cNvPr>
          <p:cNvSpPr/>
          <p:nvPr/>
        </p:nvSpPr>
        <p:spPr>
          <a:xfrm>
            <a:off x="6846330" y="5127600"/>
            <a:ext cx="3345788" cy="369332"/>
          </a:xfrm>
          <a:prstGeom prst="rect">
            <a:avLst/>
          </a:prstGeom>
        </p:spPr>
        <p:txBody>
          <a:bodyPr wrap="none">
            <a:spAutoFit/>
          </a:bodyPr>
          <a:lstStyle/>
          <a:p>
            <a:r>
              <a:rPr lang="en-GB" dirty="0">
                <a:latin typeface="Times New Roman" panose="02020603050405020304" pitchFamily="18" charset="0"/>
                <a:ea typeface="Times New Roman" panose="02020603050405020304" pitchFamily="18" charset="0"/>
              </a:rPr>
              <a:t>The flow rate out of a full annulus</a:t>
            </a:r>
            <a:endParaRPr lang="pl-PL" dirty="0"/>
          </a:p>
        </p:txBody>
      </p:sp>
      <p:pic>
        <p:nvPicPr>
          <p:cNvPr id="6" name="Obraz 5">
            <a:extLst>
              <a:ext uri="{FF2B5EF4-FFF2-40B4-BE49-F238E27FC236}">
                <a16:creationId xmlns:a16="http://schemas.microsoft.com/office/drawing/2014/main" id="{2865149C-D413-472A-B14D-0C188E0563C9}"/>
              </a:ext>
            </a:extLst>
          </p:cNvPr>
          <p:cNvPicPr>
            <a:picLocks noChangeAspect="1"/>
          </p:cNvPicPr>
          <p:nvPr/>
        </p:nvPicPr>
        <p:blipFill>
          <a:blip r:embed="rId5"/>
          <a:stretch>
            <a:fillRect/>
          </a:stretch>
        </p:blipFill>
        <p:spPr>
          <a:xfrm>
            <a:off x="6457182" y="5529567"/>
            <a:ext cx="5611008" cy="857370"/>
          </a:xfrm>
          <a:prstGeom prst="rect">
            <a:avLst/>
          </a:prstGeom>
        </p:spPr>
      </p:pic>
    </p:spTree>
    <p:extLst>
      <p:ext uri="{BB962C8B-B14F-4D97-AF65-F5344CB8AC3E}">
        <p14:creationId xmlns:p14="http://schemas.microsoft.com/office/powerpoint/2010/main" val="1938471135"/>
      </p:ext>
    </p:extLst>
  </p:cSld>
  <p:clrMapOvr>
    <a:masterClrMapping/>
  </p:clrMapOvr>
  <p:transition>
    <p:randomBa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C0C1600B-BC66-42BB-BEC3-F8BC4D1A4E2A}"/>
              </a:ext>
            </a:extLst>
          </p:cNvPr>
          <p:cNvPicPr>
            <a:picLocks noChangeAspect="1"/>
          </p:cNvPicPr>
          <p:nvPr/>
        </p:nvPicPr>
        <p:blipFill>
          <a:blip r:embed="rId2"/>
          <a:stretch>
            <a:fillRect/>
          </a:stretch>
        </p:blipFill>
        <p:spPr>
          <a:xfrm>
            <a:off x="1204805" y="219012"/>
            <a:ext cx="1533739" cy="895475"/>
          </a:xfrm>
          <a:prstGeom prst="rect">
            <a:avLst/>
          </a:prstGeom>
        </p:spPr>
      </p:pic>
      <p:pic>
        <p:nvPicPr>
          <p:cNvPr id="15" name="Obraz 14">
            <a:extLst>
              <a:ext uri="{FF2B5EF4-FFF2-40B4-BE49-F238E27FC236}">
                <a16:creationId xmlns:a16="http://schemas.microsoft.com/office/drawing/2014/main" id="{8F996191-7A7C-48F5-B4B2-87A1CDB19A8F}"/>
              </a:ext>
            </a:extLst>
          </p:cNvPr>
          <p:cNvPicPr>
            <a:picLocks noChangeAspect="1"/>
          </p:cNvPicPr>
          <p:nvPr/>
        </p:nvPicPr>
        <p:blipFill>
          <a:blip r:embed="rId3"/>
          <a:stretch>
            <a:fillRect/>
          </a:stretch>
        </p:blipFill>
        <p:spPr>
          <a:xfrm>
            <a:off x="3366980" y="57065"/>
            <a:ext cx="8287907" cy="3010320"/>
          </a:xfrm>
          <a:prstGeom prst="rect">
            <a:avLst/>
          </a:prstGeom>
        </p:spPr>
      </p:pic>
      <p:pic>
        <p:nvPicPr>
          <p:cNvPr id="16" name="Obraz 15">
            <a:extLst>
              <a:ext uri="{FF2B5EF4-FFF2-40B4-BE49-F238E27FC236}">
                <a16:creationId xmlns:a16="http://schemas.microsoft.com/office/drawing/2014/main" id="{A52A9D11-2340-44AF-A876-9788E345CAC4}"/>
              </a:ext>
            </a:extLst>
          </p:cNvPr>
          <p:cNvPicPr>
            <a:picLocks noChangeAspect="1"/>
          </p:cNvPicPr>
          <p:nvPr/>
        </p:nvPicPr>
        <p:blipFill>
          <a:blip r:embed="rId4"/>
          <a:stretch>
            <a:fillRect/>
          </a:stretch>
        </p:blipFill>
        <p:spPr>
          <a:xfrm>
            <a:off x="6428629" y="3067385"/>
            <a:ext cx="5344271" cy="2534004"/>
          </a:xfrm>
          <a:prstGeom prst="rect">
            <a:avLst/>
          </a:prstGeom>
        </p:spPr>
      </p:pic>
      <p:pic>
        <p:nvPicPr>
          <p:cNvPr id="17" name="Obraz 16">
            <a:extLst>
              <a:ext uri="{FF2B5EF4-FFF2-40B4-BE49-F238E27FC236}">
                <a16:creationId xmlns:a16="http://schemas.microsoft.com/office/drawing/2014/main" id="{DD054ADA-3EC1-4BB5-AAB9-9CAE4AAE0FBD}"/>
              </a:ext>
            </a:extLst>
          </p:cNvPr>
          <p:cNvPicPr>
            <a:picLocks noChangeAspect="1"/>
          </p:cNvPicPr>
          <p:nvPr/>
        </p:nvPicPr>
        <p:blipFill>
          <a:blip r:embed="rId5"/>
          <a:stretch>
            <a:fillRect/>
          </a:stretch>
        </p:blipFill>
        <p:spPr>
          <a:xfrm>
            <a:off x="962025" y="5562512"/>
            <a:ext cx="8764223" cy="1238423"/>
          </a:xfrm>
          <a:prstGeom prst="rect">
            <a:avLst/>
          </a:prstGeom>
        </p:spPr>
      </p:pic>
    </p:spTree>
    <p:extLst>
      <p:ext uri="{BB962C8B-B14F-4D97-AF65-F5344CB8AC3E}">
        <p14:creationId xmlns:p14="http://schemas.microsoft.com/office/powerpoint/2010/main" val="2015682974"/>
      </p:ext>
    </p:extLst>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3D1CB22-47BC-4116-A639-0D39355463B1}"/>
              </a:ext>
            </a:extLst>
          </p:cNvPr>
          <p:cNvPicPr>
            <a:picLocks noChangeAspect="1"/>
          </p:cNvPicPr>
          <p:nvPr/>
        </p:nvPicPr>
        <p:blipFill>
          <a:blip r:embed="rId2"/>
          <a:stretch>
            <a:fillRect/>
          </a:stretch>
        </p:blipFill>
        <p:spPr>
          <a:xfrm>
            <a:off x="1799658" y="223664"/>
            <a:ext cx="8116433" cy="2486372"/>
          </a:xfrm>
          <a:prstGeom prst="rect">
            <a:avLst/>
          </a:prstGeom>
        </p:spPr>
      </p:pic>
      <p:pic>
        <p:nvPicPr>
          <p:cNvPr id="3" name="Obraz 2">
            <a:extLst>
              <a:ext uri="{FF2B5EF4-FFF2-40B4-BE49-F238E27FC236}">
                <a16:creationId xmlns:a16="http://schemas.microsoft.com/office/drawing/2014/main" id="{644F8B34-2371-42FC-BBB1-B7B90388D083}"/>
              </a:ext>
            </a:extLst>
          </p:cNvPr>
          <p:cNvPicPr>
            <a:picLocks noChangeAspect="1"/>
          </p:cNvPicPr>
          <p:nvPr/>
        </p:nvPicPr>
        <p:blipFill>
          <a:blip r:embed="rId3"/>
          <a:stretch>
            <a:fillRect/>
          </a:stretch>
        </p:blipFill>
        <p:spPr>
          <a:xfrm>
            <a:off x="3019018" y="3138303"/>
            <a:ext cx="5830114" cy="2638793"/>
          </a:xfrm>
          <a:prstGeom prst="rect">
            <a:avLst/>
          </a:prstGeom>
        </p:spPr>
      </p:pic>
    </p:spTree>
    <p:extLst>
      <p:ext uri="{BB962C8B-B14F-4D97-AF65-F5344CB8AC3E}">
        <p14:creationId xmlns:p14="http://schemas.microsoft.com/office/powerpoint/2010/main" val="2025045672"/>
      </p:ext>
    </p:extLst>
  </p:cSld>
  <p:clrMapOvr>
    <a:masterClrMapping/>
  </p:clrMapOvr>
  <p:transition>
    <p:randomBa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7"/>
          <p:cNvSpPr txBox="1">
            <a:spLocks noChangeArrowheads="1"/>
          </p:cNvSpPr>
          <p:nvPr/>
        </p:nvSpPr>
        <p:spPr bwMode="auto">
          <a:xfrm>
            <a:off x="2459038" y="280970"/>
            <a:ext cx="7885112" cy="71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2pPr>
            <a:lvl3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3pPr>
            <a:lvl4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4pPr>
            <a:lvl5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5pPr>
            <a:lvl6pPr marL="2514600" indent="-228600" defTabSz="449263" eaLnBrk="0" fontAlgn="base" hangingPunct="0">
              <a:spcBef>
                <a:spcPts val="4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6pPr>
            <a:lvl7pPr marL="2971800" indent="-228600" defTabSz="449263" eaLnBrk="0" fontAlgn="base" hangingPunct="0">
              <a:spcBef>
                <a:spcPts val="4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7pPr>
            <a:lvl8pPr marL="3429000" indent="-228600" defTabSz="449263" eaLnBrk="0" fontAlgn="base" hangingPunct="0">
              <a:spcBef>
                <a:spcPts val="4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8pPr>
            <a:lvl9pPr marL="3886200" indent="-228600" defTabSz="449263" eaLnBrk="0" fontAlgn="base" hangingPunct="0">
              <a:spcBef>
                <a:spcPts val="4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9pPr>
          </a:lstStyle>
          <a:p>
            <a:pPr eaLnBrk="1" hangingPunct="1">
              <a:spcBef>
                <a:spcPct val="0"/>
              </a:spcBef>
              <a:buClrTx/>
              <a:buFontTx/>
              <a:buNone/>
            </a:pPr>
            <a:r>
              <a:rPr lang="pl-PL" altLang="pl-PL" sz="3200" b="1" dirty="0">
                <a:latin typeface="Calibri" pitchFamily="34" charset="0"/>
                <a:cs typeface="Calibri" pitchFamily="34" charset="0"/>
              </a:rPr>
              <a:t>Laboratorium Techniki Uszczelniania i Armatury  </a:t>
            </a:r>
          </a:p>
          <a:p>
            <a:pPr eaLnBrk="1" hangingPunct="1">
              <a:spcBef>
                <a:spcPct val="0"/>
              </a:spcBef>
              <a:buClrTx/>
              <a:buFontTx/>
              <a:buNone/>
            </a:pPr>
            <a:r>
              <a:rPr lang="pl-PL" altLang="pl-PL" sz="3200" dirty="0" err="1">
                <a:latin typeface="Calibri" pitchFamily="34" charset="0"/>
                <a:cs typeface="Calibri" pitchFamily="34" charset="0"/>
              </a:rPr>
              <a:t>Laboratory</a:t>
            </a:r>
            <a:r>
              <a:rPr lang="pl-PL" altLang="pl-PL" sz="3200" dirty="0">
                <a:latin typeface="Calibri" pitchFamily="34" charset="0"/>
                <a:cs typeface="Calibri" pitchFamily="34" charset="0"/>
              </a:rPr>
              <a:t> of </a:t>
            </a:r>
            <a:r>
              <a:rPr lang="pl-PL" altLang="pl-PL" sz="3200" dirty="0" err="1">
                <a:latin typeface="Calibri" pitchFamily="34" charset="0"/>
                <a:cs typeface="Calibri" pitchFamily="34" charset="0"/>
              </a:rPr>
              <a:t>Sealing</a:t>
            </a:r>
            <a:r>
              <a:rPr lang="pl-PL" altLang="pl-PL" sz="3200" dirty="0">
                <a:latin typeface="Calibri" pitchFamily="34" charset="0"/>
                <a:cs typeface="Calibri" pitchFamily="34" charset="0"/>
              </a:rPr>
              <a:t> </a:t>
            </a:r>
            <a:r>
              <a:rPr lang="pl-PL" altLang="pl-PL" sz="3200" dirty="0" err="1">
                <a:latin typeface="Calibri" pitchFamily="34" charset="0"/>
                <a:cs typeface="Calibri" pitchFamily="34" charset="0"/>
              </a:rPr>
              <a:t>Techniques</a:t>
            </a:r>
            <a:r>
              <a:rPr lang="pl-PL" altLang="pl-PL" sz="3200" dirty="0">
                <a:latin typeface="Calibri" pitchFamily="34" charset="0"/>
                <a:cs typeface="Calibri" pitchFamily="34" charset="0"/>
              </a:rPr>
              <a:t> and </a:t>
            </a:r>
            <a:r>
              <a:rPr lang="pl-PL" altLang="pl-PL" sz="3200" dirty="0" err="1">
                <a:latin typeface="Calibri" pitchFamily="34" charset="0"/>
                <a:cs typeface="Calibri" pitchFamily="34" charset="0"/>
              </a:rPr>
              <a:t>Valves</a:t>
            </a:r>
            <a:endParaRPr lang="en-GB" altLang="pl-PL" sz="3200" dirty="0">
              <a:latin typeface="Calibri" pitchFamily="34" charset="0"/>
              <a:cs typeface="Calibri" pitchFamily="34" charset="0"/>
            </a:endParaRPr>
          </a:p>
        </p:txBody>
      </p:sp>
      <p:sp>
        <p:nvSpPr>
          <p:cNvPr id="16" name="Text Box 2"/>
          <p:cNvSpPr txBox="1">
            <a:spLocks noChangeArrowheads="1"/>
          </p:cNvSpPr>
          <p:nvPr/>
        </p:nvSpPr>
        <p:spPr bwMode="auto">
          <a:xfrm>
            <a:off x="2279577" y="4143380"/>
            <a:ext cx="4392487" cy="2373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eaLnBrk="0" hangingPunct="0">
              <a:spcBef>
                <a:spcPts val="400"/>
              </a:spcBef>
              <a:tabLst>
                <a:tab pos="912813" algn="l"/>
                <a:tab pos="1827213" algn="l"/>
                <a:tab pos="2741613" algn="l"/>
                <a:tab pos="3656013" algn="l"/>
                <a:tab pos="4570413" algn="l"/>
                <a:tab pos="5484813" algn="l"/>
                <a:tab pos="6399213" algn="l"/>
                <a:tab pos="7313613" algn="l"/>
                <a:tab pos="8228013" algn="l"/>
                <a:tab pos="9142413" algn="l"/>
                <a:tab pos="10056813" algn="l"/>
              </a:tabLst>
              <a:defRPr sz="1600">
                <a:solidFill>
                  <a:srgbClr val="000000"/>
                </a:solidFill>
                <a:latin typeface="Trebuchet MS" pitchFamily="34" charset="0"/>
                <a:ea typeface="Microsoft YaHei" pitchFamily="34" charset="-122"/>
              </a:defRPr>
            </a:lvl1pPr>
            <a:lvl2pPr marL="741363" indent="-284163" eaLnBrk="0" hangingPunct="0">
              <a:spcBef>
                <a:spcPts val="400"/>
              </a:spcBef>
              <a:tabLst>
                <a:tab pos="912813" algn="l"/>
                <a:tab pos="1827213" algn="l"/>
                <a:tab pos="2741613" algn="l"/>
                <a:tab pos="3656013" algn="l"/>
                <a:tab pos="4570413" algn="l"/>
                <a:tab pos="5484813" algn="l"/>
                <a:tab pos="6399213" algn="l"/>
                <a:tab pos="7313613" algn="l"/>
                <a:tab pos="8228013" algn="l"/>
                <a:tab pos="9142413" algn="l"/>
                <a:tab pos="10056813" algn="l"/>
              </a:tabLst>
              <a:defRPr sz="1600">
                <a:solidFill>
                  <a:srgbClr val="000000"/>
                </a:solidFill>
                <a:latin typeface="Trebuchet MS" pitchFamily="34" charset="0"/>
                <a:ea typeface="Microsoft YaHei" pitchFamily="34" charset="-122"/>
              </a:defRPr>
            </a:lvl2pPr>
            <a:lvl3pPr eaLnBrk="0" hangingPunct="0">
              <a:spcBef>
                <a:spcPts val="400"/>
              </a:spcBef>
              <a:tabLst>
                <a:tab pos="912813" algn="l"/>
                <a:tab pos="1827213" algn="l"/>
                <a:tab pos="2741613" algn="l"/>
                <a:tab pos="3656013" algn="l"/>
                <a:tab pos="4570413" algn="l"/>
                <a:tab pos="5484813" algn="l"/>
                <a:tab pos="6399213" algn="l"/>
                <a:tab pos="7313613" algn="l"/>
                <a:tab pos="8228013" algn="l"/>
                <a:tab pos="9142413" algn="l"/>
                <a:tab pos="10056813" algn="l"/>
              </a:tabLst>
              <a:defRPr sz="1600">
                <a:solidFill>
                  <a:srgbClr val="000000"/>
                </a:solidFill>
                <a:latin typeface="Trebuchet MS" pitchFamily="34" charset="0"/>
                <a:ea typeface="Microsoft YaHei" pitchFamily="34" charset="-122"/>
              </a:defRPr>
            </a:lvl3pPr>
            <a:lvl4pPr eaLnBrk="0" hangingPunct="0">
              <a:spcBef>
                <a:spcPts val="400"/>
              </a:spcBef>
              <a:tabLst>
                <a:tab pos="912813" algn="l"/>
                <a:tab pos="1827213" algn="l"/>
                <a:tab pos="2741613" algn="l"/>
                <a:tab pos="3656013" algn="l"/>
                <a:tab pos="4570413" algn="l"/>
                <a:tab pos="5484813" algn="l"/>
                <a:tab pos="6399213" algn="l"/>
                <a:tab pos="7313613" algn="l"/>
                <a:tab pos="8228013" algn="l"/>
                <a:tab pos="9142413" algn="l"/>
                <a:tab pos="10056813" algn="l"/>
              </a:tabLst>
              <a:defRPr sz="1600">
                <a:solidFill>
                  <a:srgbClr val="000000"/>
                </a:solidFill>
                <a:latin typeface="Trebuchet MS" pitchFamily="34" charset="0"/>
                <a:ea typeface="Microsoft YaHei" pitchFamily="34" charset="-122"/>
              </a:defRPr>
            </a:lvl4pPr>
            <a:lvl5pPr eaLnBrk="0" hangingPunct="0">
              <a:spcBef>
                <a:spcPts val="400"/>
              </a:spcBef>
              <a:tabLst>
                <a:tab pos="912813" algn="l"/>
                <a:tab pos="1827213" algn="l"/>
                <a:tab pos="2741613" algn="l"/>
                <a:tab pos="3656013" algn="l"/>
                <a:tab pos="4570413" algn="l"/>
                <a:tab pos="5484813" algn="l"/>
                <a:tab pos="6399213" algn="l"/>
                <a:tab pos="7313613" algn="l"/>
                <a:tab pos="8228013" algn="l"/>
                <a:tab pos="9142413" algn="l"/>
                <a:tab pos="10056813" algn="l"/>
              </a:tabLst>
              <a:defRPr sz="1600">
                <a:solidFill>
                  <a:srgbClr val="000000"/>
                </a:solidFill>
                <a:latin typeface="Trebuchet MS" pitchFamily="34" charset="0"/>
                <a:ea typeface="Microsoft YaHei" pitchFamily="34" charset="-122"/>
              </a:defRPr>
            </a:lvl5pPr>
            <a:lvl6pPr marL="2514600" indent="-228600" defTabSz="449263" eaLnBrk="0" fontAlgn="base" hangingPunct="0">
              <a:spcBef>
                <a:spcPts val="4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1600">
                <a:solidFill>
                  <a:srgbClr val="000000"/>
                </a:solidFill>
                <a:latin typeface="Trebuchet MS" pitchFamily="34" charset="0"/>
                <a:ea typeface="Microsoft YaHei" pitchFamily="34" charset="-122"/>
              </a:defRPr>
            </a:lvl6pPr>
            <a:lvl7pPr marL="2971800" indent="-228600" defTabSz="449263" eaLnBrk="0" fontAlgn="base" hangingPunct="0">
              <a:spcBef>
                <a:spcPts val="4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1600">
                <a:solidFill>
                  <a:srgbClr val="000000"/>
                </a:solidFill>
                <a:latin typeface="Trebuchet MS" pitchFamily="34" charset="0"/>
                <a:ea typeface="Microsoft YaHei" pitchFamily="34" charset="-122"/>
              </a:defRPr>
            </a:lvl7pPr>
            <a:lvl8pPr marL="3429000" indent="-228600" defTabSz="449263" eaLnBrk="0" fontAlgn="base" hangingPunct="0">
              <a:spcBef>
                <a:spcPts val="4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1600">
                <a:solidFill>
                  <a:srgbClr val="000000"/>
                </a:solidFill>
                <a:latin typeface="Trebuchet MS" pitchFamily="34" charset="0"/>
                <a:ea typeface="Microsoft YaHei" pitchFamily="34" charset="-122"/>
              </a:defRPr>
            </a:lvl8pPr>
            <a:lvl9pPr marL="3886200" indent="-228600" defTabSz="449263" eaLnBrk="0" fontAlgn="base" hangingPunct="0">
              <a:spcBef>
                <a:spcPts val="4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1600">
                <a:solidFill>
                  <a:srgbClr val="000000"/>
                </a:solidFill>
                <a:latin typeface="Trebuchet MS" pitchFamily="34" charset="0"/>
                <a:ea typeface="Microsoft YaHei" pitchFamily="34" charset="-122"/>
              </a:defRPr>
            </a:lvl9pPr>
          </a:lstStyle>
          <a:p>
            <a:pPr marL="58737" indent="0" algn="r" eaLnBrk="1" fontAlgn="base" hangingPunct="1">
              <a:spcBef>
                <a:spcPts val="350"/>
              </a:spcBef>
              <a:spcAft>
                <a:spcPct val="0"/>
              </a:spcAft>
              <a:buClr>
                <a:prstClr val="black"/>
              </a:buClr>
              <a:defRPr/>
            </a:pPr>
            <a:endParaRPr lang="pl-PL" sz="1200" b="1" dirty="0">
              <a:solidFill>
                <a:prstClr val="white">
                  <a:lumMod val="50000"/>
                </a:prstClr>
              </a:solidFill>
              <a:latin typeface="Calibri" pitchFamily="34" charset="0"/>
              <a:cs typeface="Calibri" pitchFamily="34" charset="0"/>
            </a:endParaRPr>
          </a:p>
        </p:txBody>
      </p:sp>
      <p:cxnSp>
        <p:nvCxnSpPr>
          <p:cNvPr id="18" name="Łącznik prosty 17">
            <a:extLst>
              <a:ext uri="{FF2B5EF4-FFF2-40B4-BE49-F238E27FC236}">
                <a16:creationId xmlns:a16="http://schemas.microsoft.com/office/drawing/2014/main" id="{AB4FC503-8EB7-4B53-BDAA-378712C04436}"/>
              </a:ext>
            </a:extLst>
          </p:cNvPr>
          <p:cNvCxnSpPr>
            <a:cxnSpLocks/>
          </p:cNvCxnSpPr>
          <p:nvPr/>
        </p:nvCxnSpPr>
        <p:spPr>
          <a:xfrm rot="10800000">
            <a:off x="2308448" y="1506772"/>
            <a:ext cx="4334743" cy="1588"/>
          </a:xfrm>
          <a:prstGeom prst="line">
            <a:avLst/>
          </a:prstGeom>
          <a:ln w="38100">
            <a:solidFill>
              <a:srgbClr val="C1D029"/>
            </a:solidFill>
          </a:ln>
        </p:spPr>
        <p:style>
          <a:lnRef idx="1">
            <a:schemeClr val="dk1"/>
          </a:lnRef>
          <a:fillRef idx="0">
            <a:schemeClr val="dk1"/>
          </a:fillRef>
          <a:effectRef idx="0">
            <a:schemeClr val="dk1"/>
          </a:effectRef>
          <a:fontRef idx="minor">
            <a:schemeClr val="tx1"/>
          </a:fontRef>
        </p:style>
      </p:cxnSp>
      <p:cxnSp>
        <p:nvCxnSpPr>
          <p:cNvPr id="12" name="Łącznik prosty 11">
            <a:extLst>
              <a:ext uri="{FF2B5EF4-FFF2-40B4-BE49-F238E27FC236}">
                <a16:creationId xmlns:a16="http://schemas.microsoft.com/office/drawing/2014/main" id="{AB4FC503-8EB7-4B53-BDAA-378712C04436}"/>
              </a:ext>
            </a:extLst>
          </p:cNvPr>
          <p:cNvCxnSpPr>
            <a:cxnSpLocks/>
          </p:cNvCxnSpPr>
          <p:nvPr/>
        </p:nvCxnSpPr>
        <p:spPr>
          <a:xfrm rot="10800000">
            <a:off x="2381225" y="6715148"/>
            <a:ext cx="4334743" cy="1588"/>
          </a:xfrm>
          <a:prstGeom prst="line">
            <a:avLst/>
          </a:prstGeom>
          <a:ln w="12700">
            <a:solidFill>
              <a:srgbClr val="C1D029"/>
            </a:solidFill>
          </a:ln>
        </p:spPr>
        <p:style>
          <a:lnRef idx="1">
            <a:schemeClr val="dk1"/>
          </a:lnRef>
          <a:fillRef idx="0">
            <a:schemeClr val="dk1"/>
          </a:fillRef>
          <a:effectRef idx="0">
            <a:schemeClr val="dk1"/>
          </a:effectRef>
          <a:fontRef idx="minor">
            <a:schemeClr val="tx1"/>
          </a:fontRef>
        </p:style>
      </p:cxnSp>
      <p:pic>
        <p:nvPicPr>
          <p:cNvPr id="2" name="Obraz 1">
            <a:extLst>
              <a:ext uri="{FF2B5EF4-FFF2-40B4-BE49-F238E27FC236}">
                <a16:creationId xmlns:a16="http://schemas.microsoft.com/office/drawing/2014/main" id="{43EF9AE1-140B-4D6E-977A-7B6F1575F1F5}"/>
              </a:ext>
            </a:extLst>
          </p:cNvPr>
          <p:cNvPicPr>
            <a:picLocks noChangeAspect="1"/>
          </p:cNvPicPr>
          <p:nvPr/>
        </p:nvPicPr>
        <p:blipFill>
          <a:blip r:embed="rId3"/>
          <a:stretch>
            <a:fillRect/>
          </a:stretch>
        </p:blipFill>
        <p:spPr>
          <a:xfrm>
            <a:off x="2295972" y="1546523"/>
            <a:ext cx="3455128" cy="5008406"/>
          </a:xfrm>
          <a:prstGeom prst="rect">
            <a:avLst/>
          </a:prstGeom>
        </p:spPr>
      </p:pic>
      <p:pic>
        <p:nvPicPr>
          <p:cNvPr id="3" name="Obraz 2">
            <a:extLst>
              <a:ext uri="{FF2B5EF4-FFF2-40B4-BE49-F238E27FC236}">
                <a16:creationId xmlns:a16="http://schemas.microsoft.com/office/drawing/2014/main" id="{5A7F50A2-22BA-48E1-91B3-18289A28D632}"/>
              </a:ext>
            </a:extLst>
          </p:cNvPr>
          <p:cNvPicPr>
            <a:picLocks noChangeAspect="1"/>
          </p:cNvPicPr>
          <p:nvPr/>
        </p:nvPicPr>
        <p:blipFill>
          <a:blip r:embed="rId4"/>
          <a:stretch>
            <a:fillRect/>
          </a:stretch>
        </p:blipFill>
        <p:spPr>
          <a:xfrm>
            <a:off x="6621252" y="1537309"/>
            <a:ext cx="3420084" cy="5034953"/>
          </a:xfrm>
          <a:prstGeom prst="rect">
            <a:avLst/>
          </a:prstGeom>
        </p:spPr>
      </p:pic>
      <p:pic>
        <p:nvPicPr>
          <p:cNvPr id="9" name="Obraz 8">
            <a:extLst>
              <a:ext uri="{FF2B5EF4-FFF2-40B4-BE49-F238E27FC236}">
                <a16:creationId xmlns:a16="http://schemas.microsoft.com/office/drawing/2014/main" id="{F247D3A0-4B17-486A-BFE1-45BC0D04F4B3}"/>
              </a:ext>
            </a:extLst>
          </p:cNvPr>
          <p:cNvPicPr/>
          <p:nvPr/>
        </p:nvPicPr>
        <p:blipFill rotWithShape="1">
          <a:blip r:embed="rId5" cstate="print">
            <a:extLst>
              <a:ext uri="{28A0092B-C50C-407E-A947-70E740481C1C}">
                <a14:useLocalDpi xmlns:a14="http://schemas.microsoft.com/office/drawing/2010/main" val="0"/>
              </a:ext>
            </a:extLst>
          </a:blip>
          <a:srcRect l="22822" t="16715" r="27074"/>
          <a:stretch/>
        </p:blipFill>
        <p:spPr bwMode="auto">
          <a:xfrm>
            <a:off x="9526669" y="27410"/>
            <a:ext cx="1029335" cy="9969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472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323C619-8378-4BDD-8A97-F9762AEABE34}"/>
              </a:ext>
            </a:extLst>
          </p:cNvPr>
          <p:cNvPicPr/>
          <p:nvPr/>
        </p:nvPicPr>
        <p:blipFill rotWithShape="1">
          <a:blip r:embed="rId3" cstate="print">
            <a:extLst>
              <a:ext uri="{28A0092B-C50C-407E-A947-70E740481C1C}">
                <a14:useLocalDpi xmlns:a14="http://schemas.microsoft.com/office/drawing/2010/main" val="0"/>
              </a:ext>
            </a:extLst>
          </a:blip>
          <a:srcRect l="22822" t="16715" r="27074"/>
          <a:stretch/>
        </p:blipFill>
        <p:spPr bwMode="auto">
          <a:xfrm>
            <a:off x="9526669" y="27409"/>
            <a:ext cx="2352142" cy="2178895"/>
          </a:xfrm>
          <a:prstGeom prst="rect">
            <a:avLst/>
          </a:prstGeom>
          <a:noFill/>
          <a:ln>
            <a:noFill/>
          </a:ln>
          <a:extLst>
            <a:ext uri="{53640926-AAD7-44D8-BBD7-CCE9431645EC}">
              <a14:shadowObscured xmlns:a14="http://schemas.microsoft.com/office/drawing/2010/main"/>
            </a:ext>
          </a:extLst>
        </p:spPr>
      </p:pic>
      <p:sp>
        <p:nvSpPr>
          <p:cNvPr id="14" name="Rectangle 2">
            <a:extLst>
              <a:ext uri="{FF2B5EF4-FFF2-40B4-BE49-F238E27FC236}">
                <a16:creationId xmlns:a16="http://schemas.microsoft.com/office/drawing/2014/main" id="{42272F67-9D1B-4550-99CC-6F8DA94C88DF}"/>
              </a:ext>
            </a:extLst>
          </p:cNvPr>
          <p:cNvSpPr>
            <a:spLocks noGrp="1" noChangeArrowheads="1"/>
          </p:cNvSpPr>
          <p:nvPr>
            <p:ph type="title"/>
          </p:nvPr>
        </p:nvSpPr>
        <p:spPr>
          <a:xfrm>
            <a:off x="2277878" y="-148804"/>
            <a:ext cx="8424862" cy="1035050"/>
          </a:xfrm>
          <a:noFill/>
        </p:spPr>
        <p:txBody>
          <a:bodyPr/>
          <a:lstStyle/>
          <a:p>
            <a:pPr algn="ctr" eaLnBrk="1" hangingPunct="1"/>
            <a:r>
              <a:rPr lang="pl-PL" altLang="pl-PL" sz="6000" dirty="0"/>
              <a:t>TARCIE ŚLIZGOWE</a:t>
            </a:r>
          </a:p>
        </p:txBody>
      </p:sp>
      <p:sp>
        <p:nvSpPr>
          <p:cNvPr id="15" name="Rectangle 3">
            <a:extLst>
              <a:ext uri="{FF2B5EF4-FFF2-40B4-BE49-F238E27FC236}">
                <a16:creationId xmlns:a16="http://schemas.microsoft.com/office/drawing/2014/main" id="{681C93AA-8421-40FF-8ACB-AC4EC6EA8F8D}"/>
              </a:ext>
            </a:extLst>
          </p:cNvPr>
          <p:cNvSpPr>
            <a:spLocks noChangeArrowheads="1"/>
          </p:cNvSpPr>
          <p:nvPr/>
        </p:nvSpPr>
        <p:spPr bwMode="auto">
          <a:xfrm>
            <a:off x="2998615" y="921690"/>
            <a:ext cx="18288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lnSpc>
                <a:spcPct val="90000"/>
              </a:lnSpc>
              <a:buFontTx/>
              <a:buNone/>
            </a:pPr>
            <a:r>
              <a:rPr lang="pl-PL" altLang="pl-PL" sz="2800" dirty="0"/>
              <a:t>Adhezja 					</a:t>
            </a:r>
          </a:p>
        </p:txBody>
      </p:sp>
      <p:sp>
        <p:nvSpPr>
          <p:cNvPr id="16" name="Rectangle 5">
            <a:extLst>
              <a:ext uri="{FF2B5EF4-FFF2-40B4-BE49-F238E27FC236}">
                <a16:creationId xmlns:a16="http://schemas.microsoft.com/office/drawing/2014/main" id="{DEB8717A-0D1D-4A2F-9565-2EAEEF8A731E}"/>
              </a:ext>
            </a:extLst>
          </p:cNvPr>
          <p:cNvSpPr>
            <a:spLocks noChangeArrowheads="1"/>
          </p:cNvSpPr>
          <p:nvPr/>
        </p:nvSpPr>
        <p:spPr bwMode="auto">
          <a:xfrm>
            <a:off x="719721" y="11751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spcBef>
                <a:spcPct val="0"/>
              </a:spcBef>
              <a:buFontTx/>
              <a:buNone/>
            </a:pPr>
            <a:endParaRPr lang="pl-PL" altLang="pl-PL" sz="1800">
              <a:latin typeface="Arial" panose="020B0604020202020204" pitchFamily="34" charset="0"/>
            </a:endParaRPr>
          </a:p>
        </p:txBody>
      </p:sp>
      <p:sp>
        <p:nvSpPr>
          <p:cNvPr id="18" name="Rectangle 12">
            <a:extLst>
              <a:ext uri="{FF2B5EF4-FFF2-40B4-BE49-F238E27FC236}">
                <a16:creationId xmlns:a16="http://schemas.microsoft.com/office/drawing/2014/main" id="{92DB908F-B64F-458C-ABFC-4A6AC27F40B6}"/>
              </a:ext>
            </a:extLst>
          </p:cNvPr>
          <p:cNvSpPr>
            <a:spLocks noChangeArrowheads="1"/>
          </p:cNvSpPr>
          <p:nvPr/>
        </p:nvSpPr>
        <p:spPr bwMode="auto">
          <a:xfrm>
            <a:off x="2756046" y="956270"/>
            <a:ext cx="4286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spcBef>
                <a:spcPct val="0"/>
              </a:spcBef>
              <a:buFontTx/>
              <a:buNone/>
            </a:pPr>
            <a:endParaRPr lang="pl-PL" altLang="pl-PL" sz="1800">
              <a:latin typeface="Arial" panose="020B0604020202020204" pitchFamily="34" charset="0"/>
            </a:endParaRPr>
          </a:p>
        </p:txBody>
      </p:sp>
      <p:graphicFrame>
        <p:nvGraphicFramePr>
          <p:cNvPr id="19" name="Group 20">
            <a:extLst>
              <a:ext uri="{FF2B5EF4-FFF2-40B4-BE49-F238E27FC236}">
                <a16:creationId xmlns:a16="http://schemas.microsoft.com/office/drawing/2014/main" id="{990774BA-2A3D-4FBD-AB31-5FB2DF5D859C}"/>
              </a:ext>
            </a:extLst>
          </p:cNvPr>
          <p:cNvGraphicFramePr>
            <a:graphicFrameLocks noGrp="1"/>
          </p:cNvGraphicFramePr>
          <p:nvPr>
            <p:extLst>
              <p:ext uri="{D42A27DB-BD31-4B8C-83A1-F6EECF244321}">
                <p14:modId xmlns:p14="http://schemas.microsoft.com/office/powerpoint/2010/main" val="1826047111"/>
              </p:ext>
            </p:extLst>
          </p:nvPr>
        </p:nvGraphicFramePr>
        <p:xfrm>
          <a:off x="336696" y="1315045"/>
          <a:ext cx="2981325" cy="2133600"/>
        </p:xfrm>
        <a:graphic>
          <a:graphicData uri="http://schemas.openxmlformats.org/drawingml/2006/table">
            <a:tbl>
              <a:tblPr/>
              <a:tblGrid>
                <a:gridCol w="2981325">
                  <a:extLst>
                    <a:ext uri="{9D8B030D-6E8A-4147-A177-3AD203B41FA5}">
                      <a16:colId xmlns:a16="http://schemas.microsoft.com/office/drawing/2014/main" val="20000"/>
                    </a:ext>
                  </a:extLst>
                </a:gridCol>
              </a:tblGrid>
              <a:tr h="2027238">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700" b="0" i="0" u="none" strike="noStrike" cap="none" normalizeH="0" baseline="0">
                          <a:ln>
                            <a:noFill/>
                          </a:ln>
                          <a:solidFill>
                            <a:srgbClr val="084973"/>
                          </a:solidFill>
                          <a:effectLst/>
                          <a:latin typeface="Verdana" pitchFamily="34" charset="0"/>
                        </a:rPr>
                        <a:t>  </a:t>
                      </a:r>
                      <a:r>
                        <a:rPr kumimoji="0" lang="pl-PL" altLang="pl-PL" sz="12700" b="0" i="0" u="none" strike="noStrike" cap="none" normalizeH="0" baseline="0">
                          <a:ln>
                            <a:noFill/>
                          </a:ln>
                          <a:solidFill>
                            <a:srgbClr val="084973"/>
                          </a:solidFill>
                          <a:effectLst/>
                          <a:latin typeface="Verdana" pitchFamily="34" charset="0"/>
                        </a:rPr>
                        <a:t> </a:t>
                      </a:r>
                      <a:r>
                        <a:rPr kumimoji="0" lang="pl-PL" altLang="pl-PL" sz="700" b="0" i="0" u="none" strike="noStrike" cap="none" normalizeH="0" baseline="0">
                          <a:ln>
                            <a:noFill/>
                          </a:ln>
                          <a:solidFill>
                            <a:srgbClr val="084973"/>
                          </a:solidFill>
                          <a:effectLst/>
                          <a:latin typeface="Verdana" pitchFamily="34" charset="0"/>
                        </a:rPr>
                        <a:t>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0" name="Object 26">
            <a:extLst>
              <a:ext uri="{FF2B5EF4-FFF2-40B4-BE49-F238E27FC236}">
                <a16:creationId xmlns:a16="http://schemas.microsoft.com/office/drawing/2014/main" id="{8CF30BB3-A1BE-4BE3-89DF-C221D7FEF1E6}"/>
              </a:ext>
            </a:extLst>
          </p:cNvPr>
          <p:cNvGraphicFramePr>
            <a:graphicFrameLocks noChangeAspect="1"/>
          </p:cNvGraphicFramePr>
          <p:nvPr>
            <p:extLst>
              <p:ext uri="{D42A27DB-BD31-4B8C-83A1-F6EECF244321}">
                <p14:modId xmlns:p14="http://schemas.microsoft.com/office/powerpoint/2010/main" val="3496336024"/>
              </p:ext>
            </p:extLst>
          </p:nvPr>
        </p:nvGraphicFramePr>
        <p:xfrm>
          <a:off x="4339431" y="456243"/>
          <a:ext cx="2782887" cy="1479550"/>
        </p:xfrm>
        <a:graphic>
          <a:graphicData uri="http://schemas.openxmlformats.org/presentationml/2006/ole">
            <mc:AlternateContent xmlns:mc="http://schemas.openxmlformats.org/markup-compatibility/2006">
              <mc:Choice xmlns:v="urn:schemas-microsoft-com:vml" Requires="v">
                <p:oleObj spid="_x0000_s2070" name="Równanie" r:id="rId4" imgW="787400" imgH="419100" progId="Equation.3">
                  <p:embed/>
                </p:oleObj>
              </mc:Choice>
              <mc:Fallback>
                <p:oleObj name="Równanie" r:id="rId4" imgW="787400" imgH="419100" progId="Equation.3">
                  <p:embed/>
                  <p:pic>
                    <p:nvPicPr>
                      <p:cNvPr id="9226" name="Object 26">
                        <a:extLst>
                          <a:ext uri="{FF2B5EF4-FFF2-40B4-BE49-F238E27FC236}">
                            <a16:creationId xmlns:a16="http://schemas.microsoft.com/office/drawing/2014/main" id="{64B1FEA2-4387-4175-9FE5-B55F5B7032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9431" y="456243"/>
                        <a:ext cx="2782887" cy="147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Rectangle 27">
            <a:extLst>
              <a:ext uri="{FF2B5EF4-FFF2-40B4-BE49-F238E27FC236}">
                <a16:creationId xmlns:a16="http://schemas.microsoft.com/office/drawing/2014/main" id="{E1518F1C-2400-4E60-840D-15D8A0E9D894}"/>
              </a:ext>
            </a:extLst>
          </p:cNvPr>
          <p:cNvSpPr>
            <a:spLocks noChangeArrowheads="1"/>
          </p:cNvSpPr>
          <p:nvPr/>
        </p:nvSpPr>
        <p:spPr bwMode="auto">
          <a:xfrm>
            <a:off x="2989897" y="2071810"/>
            <a:ext cx="24384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lnSpc>
                <a:spcPct val="90000"/>
              </a:lnSpc>
              <a:buFontTx/>
              <a:buNone/>
            </a:pPr>
            <a:r>
              <a:rPr lang="pl-PL" altLang="pl-PL" sz="2800" dirty="0"/>
              <a:t>Deformacja 					</a:t>
            </a:r>
          </a:p>
        </p:txBody>
      </p:sp>
      <p:graphicFrame>
        <p:nvGraphicFramePr>
          <p:cNvPr id="22" name="Object 28">
            <a:extLst>
              <a:ext uri="{FF2B5EF4-FFF2-40B4-BE49-F238E27FC236}">
                <a16:creationId xmlns:a16="http://schemas.microsoft.com/office/drawing/2014/main" id="{D823C03F-C271-411C-958D-983AC459189E}"/>
              </a:ext>
            </a:extLst>
          </p:cNvPr>
          <p:cNvGraphicFramePr>
            <a:graphicFrameLocks noChangeAspect="1"/>
          </p:cNvGraphicFramePr>
          <p:nvPr>
            <p:extLst>
              <p:ext uri="{D42A27DB-BD31-4B8C-83A1-F6EECF244321}">
                <p14:modId xmlns:p14="http://schemas.microsoft.com/office/powerpoint/2010/main" val="2560147617"/>
              </p:ext>
            </p:extLst>
          </p:nvPr>
        </p:nvGraphicFramePr>
        <p:xfrm>
          <a:off x="4941083" y="1704491"/>
          <a:ext cx="2379663" cy="1479550"/>
        </p:xfrm>
        <a:graphic>
          <a:graphicData uri="http://schemas.openxmlformats.org/presentationml/2006/ole">
            <mc:AlternateContent xmlns:mc="http://schemas.openxmlformats.org/markup-compatibility/2006">
              <mc:Choice xmlns:v="urn:schemas-microsoft-com:vml" Requires="v">
                <p:oleObj spid="_x0000_s2071" name="Równanie" r:id="rId6" imgW="672808" imgH="418918" progId="Equation.3">
                  <p:embed/>
                </p:oleObj>
              </mc:Choice>
              <mc:Fallback>
                <p:oleObj name="Równanie" r:id="rId6" imgW="672808" imgH="418918" progId="Equation.3">
                  <p:embed/>
                  <p:pic>
                    <p:nvPicPr>
                      <p:cNvPr id="9228" name="Object 28">
                        <a:extLst>
                          <a:ext uri="{FF2B5EF4-FFF2-40B4-BE49-F238E27FC236}">
                            <a16:creationId xmlns:a16="http://schemas.microsoft.com/office/drawing/2014/main" id="{3C931ECB-073A-4A73-9764-4B60836049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1083" y="1704491"/>
                        <a:ext cx="2379663" cy="147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3" name="Picture 29" descr="C:\Documents and Settings\Janusz Rogula\Pulpit\wykłady\trib7.jpg">
            <a:extLst>
              <a:ext uri="{FF2B5EF4-FFF2-40B4-BE49-F238E27FC236}">
                <a16:creationId xmlns:a16="http://schemas.microsoft.com/office/drawing/2014/main" id="{2C9B65EB-DF1A-45B6-9EEC-54498AF0CC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5557" t="4010" r="22656" b="28067"/>
          <a:stretch>
            <a:fillRect/>
          </a:stretch>
        </p:blipFill>
        <p:spPr bwMode="auto">
          <a:xfrm>
            <a:off x="86127" y="215418"/>
            <a:ext cx="299085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C:\Documents and Settings\Janusz Rogula\Pulpit\wykłady\trib11.jpg">
            <a:extLst>
              <a:ext uri="{FF2B5EF4-FFF2-40B4-BE49-F238E27FC236}">
                <a16:creationId xmlns:a16="http://schemas.microsoft.com/office/drawing/2014/main" id="{3314BAA7-6BD7-4263-BAFE-8FB0A19297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47" y="3639493"/>
            <a:ext cx="3689055" cy="321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C76FA05B-6D6A-4FA1-97A3-FFAEB47E33A6}"/>
              </a:ext>
            </a:extLst>
          </p:cNvPr>
          <p:cNvSpPr>
            <a:spLocks noChangeArrowheads="1"/>
          </p:cNvSpPr>
          <p:nvPr/>
        </p:nvSpPr>
        <p:spPr bwMode="auto">
          <a:xfrm>
            <a:off x="7884369" y="2192118"/>
            <a:ext cx="8820150" cy="5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lnSpc>
                <a:spcPct val="90000"/>
              </a:lnSpc>
              <a:buFontTx/>
              <a:buNone/>
            </a:pPr>
            <a:r>
              <a:rPr lang="pl-PL" altLang="pl-PL" sz="2800" dirty="0"/>
              <a:t>TARCIE POMIĘDZY </a:t>
            </a:r>
          </a:p>
          <a:p>
            <a:pPr eaLnBrk="1" hangingPunct="1">
              <a:lnSpc>
                <a:spcPct val="90000"/>
              </a:lnSpc>
              <a:buFontTx/>
              <a:buNone/>
            </a:pPr>
            <a:r>
              <a:rPr lang="pl-PL" altLang="pl-PL" sz="2800" dirty="0"/>
              <a:t>POWIEKĄ A GAŁKĄ OCZNĄ			</a:t>
            </a:r>
          </a:p>
        </p:txBody>
      </p:sp>
      <p:sp>
        <p:nvSpPr>
          <p:cNvPr id="26" name="Text Box 3">
            <a:extLst>
              <a:ext uri="{FF2B5EF4-FFF2-40B4-BE49-F238E27FC236}">
                <a16:creationId xmlns:a16="http://schemas.microsoft.com/office/drawing/2014/main" id="{6B34569F-0F21-47C8-8A69-89885C5CBEB8}"/>
              </a:ext>
            </a:extLst>
          </p:cNvPr>
          <p:cNvSpPr txBox="1">
            <a:spLocks noChangeArrowheads="1"/>
          </p:cNvSpPr>
          <p:nvPr/>
        </p:nvSpPr>
        <p:spPr bwMode="auto">
          <a:xfrm>
            <a:off x="5633401" y="3195575"/>
            <a:ext cx="7543800" cy="366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eaLnBrk="1" hangingPunct="1">
              <a:spcBef>
                <a:spcPct val="50000"/>
              </a:spcBef>
            </a:pPr>
            <a:r>
              <a:rPr lang="pl-PL" altLang="pl-PL" sz="1800" dirty="0">
                <a:latin typeface="Arial" panose="020B0604020202020204" pitchFamily="34" charset="0"/>
              </a:rPr>
              <a:t>PRĘDKOŚĆ RUCHU POWIEKI		0-0,3 m/s</a:t>
            </a:r>
          </a:p>
          <a:p>
            <a:pPr eaLnBrk="1" hangingPunct="1">
              <a:spcBef>
                <a:spcPct val="50000"/>
              </a:spcBef>
            </a:pPr>
            <a:endParaRPr lang="pl-PL" altLang="pl-PL" sz="1800" dirty="0">
              <a:latin typeface="Arial" panose="020B0604020202020204" pitchFamily="34" charset="0"/>
            </a:endParaRPr>
          </a:p>
          <a:p>
            <a:pPr eaLnBrk="1" hangingPunct="1">
              <a:spcBef>
                <a:spcPct val="50000"/>
              </a:spcBef>
            </a:pPr>
            <a:r>
              <a:rPr lang="pl-PL" altLang="pl-PL" sz="1800" dirty="0">
                <a:latin typeface="Arial" panose="020B0604020202020204" pitchFamily="34" charset="0"/>
              </a:rPr>
              <a:t> SIŁA NA STYKU POWIEKA-OKO		0,2-0,8 N</a:t>
            </a:r>
          </a:p>
          <a:p>
            <a:pPr eaLnBrk="1" hangingPunct="1">
              <a:spcBef>
                <a:spcPct val="50000"/>
              </a:spcBef>
            </a:pPr>
            <a:endParaRPr lang="pl-PL" altLang="pl-PL" sz="1800" dirty="0">
              <a:latin typeface="Arial" panose="020B0604020202020204" pitchFamily="34" charset="0"/>
            </a:endParaRPr>
          </a:p>
          <a:p>
            <a:pPr eaLnBrk="1" hangingPunct="1">
              <a:spcBef>
                <a:spcPct val="50000"/>
              </a:spcBef>
            </a:pPr>
            <a:r>
              <a:rPr lang="pl-PL" altLang="pl-PL" sz="1800" dirty="0">
                <a:latin typeface="Arial" panose="020B0604020202020204" pitchFamily="34" charset="0"/>
              </a:rPr>
              <a:t>NACISK NA STYKU POWIEKA-OKO	3,4-3,9 </a:t>
            </a:r>
            <a:r>
              <a:rPr lang="pl-PL" altLang="pl-PL" sz="1800" dirty="0" err="1">
                <a:latin typeface="Arial" panose="020B0604020202020204" pitchFamily="34" charset="0"/>
              </a:rPr>
              <a:t>mN</a:t>
            </a:r>
            <a:r>
              <a:rPr lang="pl-PL" altLang="pl-PL" sz="1800" dirty="0">
                <a:latin typeface="Arial" panose="020B0604020202020204" pitchFamily="34" charset="0"/>
              </a:rPr>
              <a:t>/mm2</a:t>
            </a:r>
          </a:p>
          <a:p>
            <a:pPr eaLnBrk="1" hangingPunct="1">
              <a:spcBef>
                <a:spcPct val="50000"/>
              </a:spcBef>
            </a:pPr>
            <a:endParaRPr lang="pl-PL" altLang="pl-PL" sz="1800" dirty="0">
              <a:latin typeface="Arial" panose="020B0604020202020204" pitchFamily="34" charset="0"/>
            </a:endParaRPr>
          </a:p>
          <a:p>
            <a:pPr eaLnBrk="1" hangingPunct="1">
              <a:spcBef>
                <a:spcPct val="50000"/>
              </a:spcBef>
            </a:pPr>
            <a:r>
              <a:rPr lang="pl-PL" altLang="pl-PL" sz="1800" dirty="0" err="1">
                <a:latin typeface="Arial" panose="020B0604020202020204" pitchFamily="34" charset="0"/>
              </a:rPr>
              <a:t>Wsp</a:t>
            </a:r>
            <a:r>
              <a:rPr lang="pl-PL" altLang="pl-PL" sz="1800" dirty="0">
                <a:latin typeface="Arial" panose="020B0604020202020204" pitchFamily="34" charset="0"/>
              </a:rPr>
              <a:t>. tarcia przy tarciu suchym 		0,64</a:t>
            </a:r>
          </a:p>
          <a:p>
            <a:pPr eaLnBrk="1" hangingPunct="1">
              <a:spcBef>
                <a:spcPct val="50000"/>
              </a:spcBef>
            </a:pPr>
            <a:endParaRPr lang="pl-PL" altLang="pl-PL" sz="1800" dirty="0">
              <a:latin typeface="Arial" panose="020B0604020202020204" pitchFamily="34" charset="0"/>
            </a:endParaRPr>
          </a:p>
          <a:p>
            <a:pPr eaLnBrk="1" hangingPunct="1">
              <a:spcBef>
                <a:spcPct val="50000"/>
              </a:spcBef>
            </a:pPr>
            <a:r>
              <a:rPr lang="pl-PL" altLang="pl-PL" sz="1800" dirty="0" err="1">
                <a:latin typeface="Arial" panose="020B0604020202020204" pitchFamily="34" charset="0"/>
              </a:rPr>
              <a:t>Wsp</a:t>
            </a:r>
            <a:r>
              <a:rPr lang="pl-PL" altLang="pl-PL" sz="1800" dirty="0">
                <a:latin typeface="Arial" panose="020B0604020202020204" pitchFamily="34" charset="0"/>
              </a:rPr>
              <a:t>. tarcia w obecności soli fizjologicznej	0,05-0,17</a:t>
            </a:r>
          </a:p>
        </p:txBody>
      </p:sp>
    </p:spTree>
    <p:extLst>
      <p:ext uri="{BB962C8B-B14F-4D97-AF65-F5344CB8AC3E}">
        <p14:creationId xmlns:p14="http://schemas.microsoft.com/office/powerpoint/2010/main" val="2775417056"/>
      </p:ext>
    </p:extLst>
  </p:cSld>
  <p:clrMapOvr>
    <a:masterClrMapping/>
  </p:clrMapOvr>
  <p:transition>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7"/>
          <p:cNvSpPr txBox="1">
            <a:spLocks noChangeArrowheads="1"/>
          </p:cNvSpPr>
          <p:nvPr/>
        </p:nvSpPr>
        <p:spPr bwMode="auto">
          <a:xfrm>
            <a:off x="2459038" y="621630"/>
            <a:ext cx="7885112" cy="71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2pPr>
            <a:lvl3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3pPr>
            <a:lvl4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4pPr>
            <a:lvl5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5pPr>
            <a:lvl6pPr marL="2514600" indent="-228600" defTabSz="449263" eaLnBrk="0" fontAlgn="base" hangingPunct="0">
              <a:spcBef>
                <a:spcPts val="4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6pPr>
            <a:lvl7pPr marL="2971800" indent="-228600" defTabSz="449263" eaLnBrk="0" fontAlgn="base" hangingPunct="0">
              <a:spcBef>
                <a:spcPts val="4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7pPr>
            <a:lvl8pPr marL="3429000" indent="-228600" defTabSz="449263" eaLnBrk="0" fontAlgn="base" hangingPunct="0">
              <a:spcBef>
                <a:spcPts val="4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8pPr>
            <a:lvl9pPr marL="3886200" indent="-228600" defTabSz="449263" eaLnBrk="0" fontAlgn="base" hangingPunct="0">
              <a:spcBef>
                <a:spcPts val="4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Trebuchet MS" pitchFamily="34" charset="0"/>
                <a:ea typeface="Microsoft YaHei" pitchFamily="34" charset="-122"/>
              </a:defRPr>
            </a:lvl9pPr>
          </a:lstStyle>
          <a:p>
            <a:pPr eaLnBrk="1" hangingPunct="1">
              <a:spcBef>
                <a:spcPct val="0"/>
              </a:spcBef>
              <a:buClrTx/>
              <a:buFontTx/>
              <a:buNone/>
            </a:pPr>
            <a:r>
              <a:rPr lang="pl-PL" altLang="pl-PL" sz="3200" b="1" dirty="0">
                <a:latin typeface="Calibri" pitchFamily="34" charset="0"/>
                <a:cs typeface="Calibri" pitchFamily="34" charset="0"/>
              </a:rPr>
              <a:t>Laboratorium Techniki </a:t>
            </a:r>
          </a:p>
          <a:p>
            <a:pPr eaLnBrk="1" hangingPunct="1">
              <a:spcBef>
                <a:spcPct val="0"/>
              </a:spcBef>
              <a:buClrTx/>
              <a:buFontTx/>
              <a:buNone/>
            </a:pPr>
            <a:r>
              <a:rPr lang="pl-PL" altLang="pl-PL" sz="3200" b="1" dirty="0">
                <a:latin typeface="Calibri" pitchFamily="34" charset="0"/>
                <a:cs typeface="Calibri" pitchFamily="34" charset="0"/>
              </a:rPr>
              <a:t>Uszczelniania i Armatury </a:t>
            </a:r>
          </a:p>
          <a:p>
            <a:pPr eaLnBrk="1" hangingPunct="1">
              <a:spcBef>
                <a:spcPct val="0"/>
              </a:spcBef>
              <a:buClrTx/>
              <a:buFontTx/>
              <a:buNone/>
            </a:pPr>
            <a:r>
              <a:rPr lang="pl-PL" altLang="pl-PL" sz="3200" dirty="0" err="1">
                <a:latin typeface="Calibri" pitchFamily="34" charset="0"/>
                <a:cs typeface="Calibri" pitchFamily="34" charset="0"/>
              </a:rPr>
              <a:t>Laboratory</a:t>
            </a:r>
            <a:r>
              <a:rPr lang="pl-PL" altLang="pl-PL" sz="3200" dirty="0">
                <a:latin typeface="Calibri" pitchFamily="34" charset="0"/>
                <a:cs typeface="Calibri" pitchFamily="34" charset="0"/>
              </a:rPr>
              <a:t> of </a:t>
            </a:r>
            <a:r>
              <a:rPr lang="pl-PL" altLang="pl-PL" sz="3200" dirty="0" err="1">
                <a:latin typeface="Calibri" pitchFamily="34" charset="0"/>
                <a:cs typeface="Calibri" pitchFamily="34" charset="0"/>
              </a:rPr>
              <a:t>Sealing</a:t>
            </a:r>
            <a:r>
              <a:rPr lang="pl-PL" altLang="pl-PL" sz="3200" dirty="0">
                <a:latin typeface="Calibri" pitchFamily="34" charset="0"/>
                <a:cs typeface="Calibri" pitchFamily="34" charset="0"/>
              </a:rPr>
              <a:t> </a:t>
            </a:r>
          </a:p>
          <a:p>
            <a:pPr eaLnBrk="1" hangingPunct="1">
              <a:spcBef>
                <a:spcPct val="0"/>
              </a:spcBef>
              <a:buClrTx/>
              <a:buFontTx/>
              <a:buNone/>
            </a:pPr>
            <a:r>
              <a:rPr lang="pl-PL" altLang="pl-PL" sz="3200" dirty="0" err="1">
                <a:latin typeface="Calibri" pitchFamily="34" charset="0"/>
                <a:cs typeface="Calibri" pitchFamily="34" charset="0"/>
              </a:rPr>
              <a:t>Techniques</a:t>
            </a:r>
            <a:r>
              <a:rPr lang="pl-PL" altLang="pl-PL" sz="3200" dirty="0">
                <a:latin typeface="Calibri" pitchFamily="34" charset="0"/>
                <a:cs typeface="Calibri" pitchFamily="34" charset="0"/>
              </a:rPr>
              <a:t> and </a:t>
            </a:r>
            <a:r>
              <a:rPr lang="pl-PL" altLang="pl-PL" sz="3200" dirty="0" err="1">
                <a:latin typeface="Calibri" pitchFamily="34" charset="0"/>
                <a:cs typeface="Calibri" pitchFamily="34" charset="0"/>
              </a:rPr>
              <a:t>Valves</a:t>
            </a:r>
            <a:endParaRPr lang="en-GB" altLang="pl-PL" sz="3200" dirty="0">
              <a:latin typeface="Calibri" pitchFamily="34" charset="0"/>
              <a:cs typeface="Calibri" pitchFamily="34" charset="0"/>
            </a:endParaRPr>
          </a:p>
        </p:txBody>
      </p:sp>
      <p:cxnSp>
        <p:nvCxnSpPr>
          <p:cNvPr id="18" name="Łącznik prosty 17">
            <a:extLst>
              <a:ext uri="{FF2B5EF4-FFF2-40B4-BE49-F238E27FC236}">
                <a16:creationId xmlns:a16="http://schemas.microsoft.com/office/drawing/2014/main" id="{AB4FC503-8EB7-4B53-BDAA-378712C04436}"/>
              </a:ext>
            </a:extLst>
          </p:cNvPr>
          <p:cNvCxnSpPr>
            <a:cxnSpLocks/>
          </p:cNvCxnSpPr>
          <p:nvPr/>
        </p:nvCxnSpPr>
        <p:spPr>
          <a:xfrm rot="10800000">
            <a:off x="2308448" y="2059259"/>
            <a:ext cx="4334743" cy="1588"/>
          </a:xfrm>
          <a:prstGeom prst="line">
            <a:avLst/>
          </a:prstGeom>
          <a:ln w="38100">
            <a:solidFill>
              <a:srgbClr val="C1D029"/>
            </a:solidFill>
          </a:ln>
        </p:spPr>
        <p:style>
          <a:lnRef idx="1">
            <a:schemeClr val="dk1"/>
          </a:lnRef>
          <a:fillRef idx="0">
            <a:schemeClr val="dk1"/>
          </a:fillRef>
          <a:effectRef idx="0">
            <a:schemeClr val="dk1"/>
          </a:effectRef>
          <a:fontRef idx="minor">
            <a:schemeClr val="tx1"/>
          </a:fontRef>
        </p:style>
      </p:cxnSp>
      <p:cxnSp>
        <p:nvCxnSpPr>
          <p:cNvPr id="12" name="Łącznik prosty 11">
            <a:extLst>
              <a:ext uri="{FF2B5EF4-FFF2-40B4-BE49-F238E27FC236}">
                <a16:creationId xmlns:a16="http://schemas.microsoft.com/office/drawing/2014/main" id="{AB4FC503-8EB7-4B53-BDAA-378712C04436}"/>
              </a:ext>
            </a:extLst>
          </p:cNvPr>
          <p:cNvCxnSpPr>
            <a:cxnSpLocks/>
          </p:cNvCxnSpPr>
          <p:nvPr/>
        </p:nvCxnSpPr>
        <p:spPr>
          <a:xfrm rot="10800000">
            <a:off x="2381225" y="6715148"/>
            <a:ext cx="4334743" cy="1588"/>
          </a:xfrm>
          <a:prstGeom prst="line">
            <a:avLst/>
          </a:prstGeom>
          <a:ln w="12700">
            <a:solidFill>
              <a:srgbClr val="C1D029"/>
            </a:solidFill>
          </a:ln>
        </p:spPr>
        <p:style>
          <a:lnRef idx="1">
            <a:schemeClr val="dk1"/>
          </a:lnRef>
          <a:fillRef idx="0">
            <a:schemeClr val="dk1"/>
          </a:fillRef>
          <a:effectRef idx="0">
            <a:schemeClr val="dk1"/>
          </a:effectRef>
          <a:fontRef idx="minor">
            <a:schemeClr val="tx1"/>
          </a:fontRef>
        </p:style>
      </p:cxnSp>
      <p:pic>
        <p:nvPicPr>
          <p:cNvPr id="4" name="Obraz 3">
            <a:extLst>
              <a:ext uri="{FF2B5EF4-FFF2-40B4-BE49-F238E27FC236}">
                <a16:creationId xmlns:a16="http://schemas.microsoft.com/office/drawing/2014/main" id="{F936F2F7-5D46-44B7-91B7-9F87BBF64185}"/>
              </a:ext>
            </a:extLst>
          </p:cNvPr>
          <p:cNvPicPr>
            <a:picLocks noChangeAspect="1"/>
          </p:cNvPicPr>
          <p:nvPr/>
        </p:nvPicPr>
        <p:blipFill>
          <a:blip r:embed="rId3"/>
          <a:stretch>
            <a:fillRect/>
          </a:stretch>
        </p:blipFill>
        <p:spPr>
          <a:xfrm>
            <a:off x="6206166" y="2272826"/>
            <a:ext cx="4426338" cy="4036495"/>
          </a:xfrm>
          <a:prstGeom prst="rect">
            <a:avLst/>
          </a:prstGeom>
        </p:spPr>
      </p:pic>
      <p:pic>
        <p:nvPicPr>
          <p:cNvPr id="5" name="Obraz 4">
            <a:extLst>
              <a:ext uri="{FF2B5EF4-FFF2-40B4-BE49-F238E27FC236}">
                <a16:creationId xmlns:a16="http://schemas.microsoft.com/office/drawing/2014/main" id="{5E277439-4C98-4797-A267-A3638DDA696E}"/>
              </a:ext>
            </a:extLst>
          </p:cNvPr>
          <p:cNvPicPr>
            <a:picLocks noChangeAspect="1"/>
          </p:cNvPicPr>
          <p:nvPr/>
        </p:nvPicPr>
        <p:blipFill>
          <a:blip r:embed="rId4"/>
          <a:stretch>
            <a:fillRect/>
          </a:stretch>
        </p:blipFill>
        <p:spPr>
          <a:xfrm>
            <a:off x="1546666" y="2344832"/>
            <a:ext cx="4342172" cy="4036496"/>
          </a:xfrm>
          <a:prstGeom prst="rect">
            <a:avLst/>
          </a:prstGeom>
        </p:spPr>
      </p:pic>
      <p:pic>
        <p:nvPicPr>
          <p:cNvPr id="10" name="Obraz 9">
            <a:extLst>
              <a:ext uri="{FF2B5EF4-FFF2-40B4-BE49-F238E27FC236}">
                <a16:creationId xmlns:a16="http://schemas.microsoft.com/office/drawing/2014/main" id="{95065A1C-3CD8-4042-A0F2-3609685109BD}"/>
              </a:ext>
            </a:extLst>
          </p:cNvPr>
          <p:cNvPicPr/>
          <p:nvPr/>
        </p:nvPicPr>
        <p:blipFill rotWithShape="1">
          <a:blip r:embed="rId5" cstate="print">
            <a:extLst>
              <a:ext uri="{28A0092B-C50C-407E-A947-70E740481C1C}">
                <a14:useLocalDpi xmlns:a14="http://schemas.microsoft.com/office/drawing/2010/main" val="0"/>
              </a:ext>
            </a:extLst>
          </a:blip>
          <a:srcRect l="22822" t="16715" r="27074"/>
          <a:stretch/>
        </p:blipFill>
        <p:spPr bwMode="auto">
          <a:xfrm>
            <a:off x="6804070" y="-27384"/>
            <a:ext cx="1452171" cy="1365364"/>
          </a:xfrm>
          <a:prstGeom prst="rect">
            <a:avLst/>
          </a:prstGeom>
          <a:noFill/>
          <a:ln>
            <a:noFill/>
          </a:ln>
          <a:extLst>
            <a:ext uri="{53640926-AAD7-44D8-BBD7-CCE9431645EC}">
              <a14:shadowObscured xmlns:a14="http://schemas.microsoft.com/office/drawing/2010/main"/>
            </a:ext>
          </a:extLst>
        </p:spPr>
      </p:pic>
      <p:pic>
        <p:nvPicPr>
          <p:cNvPr id="14" name="Obraz 13">
            <a:extLst>
              <a:ext uri="{FF2B5EF4-FFF2-40B4-BE49-F238E27FC236}">
                <a16:creationId xmlns:a16="http://schemas.microsoft.com/office/drawing/2014/main" id="{0677DAD3-689F-42F0-9E6E-A999C43D40E4}"/>
              </a:ext>
            </a:extLst>
          </p:cNvPr>
          <p:cNvPicPr/>
          <p:nvPr/>
        </p:nvPicPr>
        <p:blipFill rotWithShape="1">
          <a:blip r:embed="rId6"/>
          <a:srcRect l="32201" t="5041" r="32537" b="4660"/>
          <a:stretch/>
        </p:blipFill>
        <p:spPr bwMode="auto">
          <a:xfrm>
            <a:off x="8372670" y="1"/>
            <a:ext cx="2272665" cy="32734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134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532FD112-3DE6-4BCC-BE3A-F94F80F94E35}"/>
              </a:ext>
            </a:extLst>
          </p:cNvPr>
          <p:cNvPicPr>
            <a:picLocks noChangeAspect="1"/>
          </p:cNvPicPr>
          <p:nvPr/>
        </p:nvPicPr>
        <p:blipFill>
          <a:blip r:embed="rId3"/>
          <a:stretch>
            <a:fillRect/>
          </a:stretch>
        </p:blipFill>
        <p:spPr>
          <a:xfrm>
            <a:off x="2657475" y="0"/>
            <a:ext cx="9440067" cy="4553723"/>
          </a:xfrm>
          <a:prstGeom prst="rect">
            <a:avLst/>
          </a:prstGeom>
        </p:spPr>
      </p:pic>
      <p:pic>
        <p:nvPicPr>
          <p:cNvPr id="5" name="Obraz 4">
            <a:extLst>
              <a:ext uri="{FF2B5EF4-FFF2-40B4-BE49-F238E27FC236}">
                <a16:creationId xmlns:a16="http://schemas.microsoft.com/office/drawing/2014/main" id="{BAD42F84-E99B-4D23-9720-D9CCBED12877}"/>
              </a:ext>
            </a:extLst>
          </p:cNvPr>
          <p:cNvPicPr>
            <a:picLocks noChangeAspect="1"/>
          </p:cNvPicPr>
          <p:nvPr/>
        </p:nvPicPr>
        <p:blipFill>
          <a:blip r:embed="rId4"/>
          <a:stretch>
            <a:fillRect/>
          </a:stretch>
        </p:blipFill>
        <p:spPr>
          <a:xfrm>
            <a:off x="1" y="4028264"/>
            <a:ext cx="8839200" cy="2820687"/>
          </a:xfrm>
          <a:prstGeom prst="rect">
            <a:avLst/>
          </a:prstGeom>
        </p:spPr>
      </p:pic>
      <p:sp>
        <p:nvSpPr>
          <p:cNvPr id="7" name="Prostokąt 6">
            <a:extLst>
              <a:ext uri="{FF2B5EF4-FFF2-40B4-BE49-F238E27FC236}">
                <a16:creationId xmlns:a16="http://schemas.microsoft.com/office/drawing/2014/main" id="{7C6832A3-F98C-4FAF-A388-01FFC8470A49}"/>
              </a:ext>
            </a:extLst>
          </p:cNvPr>
          <p:cNvSpPr/>
          <p:nvPr/>
        </p:nvSpPr>
        <p:spPr>
          <a:xfrm>
            <a:off x="8850829" y="5438607"/>
            <a:ext cx="3341171" cy="461665"/>
          </a:xfrm>
          <a:prstGeom prst="rect">
            <a:avLst/>
          </a:prstGeom>
        </p:spPr>
        <p:txBody>
          <a:bodyPr wrap="none">
            <a:spAutoFit/>
          </a:bodyPr>
          <a:lstStyle/>
          <a:p>
            <a:r>
              <a:rPr lang="pl-PL" sz="2400" dirty="0">
                <a:solidFill>
                  <a:srgbClr val="062D47"/>
                </a:solidFill>
                <a:latin typeface="Lato"/>
              </a:rPr>
              <a:t>8-10 października 2025</a:t>
            </a:r>
            <a:endParaRPr lang="pl-PL" sz="2400" dirty="0"/>
          </a:p>
        </p:txBody>
      </p:sp>
    </p:spTree>
    <p:extLst>
      <p:ext uri="{BB962C8B-B14F-4D97-AF65-F5344CB8AC3E}">
        <p14:creationId xmlns:p14="http://schemas.microsoft.com/office/powerpoint/2010/main" val="3120255911"/>
      </p:ext>
    </p:extLst>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pPr algn="ctr"/>
            <a:r>
              <a:rPr lang="pl-PL" dirty="0"/>
              <a:t>Dziękuję za uwagę</a:t>
            </a:r>
          </a:p>
        </p:txBody>
      </p:sp>
      <p:sp>
        <p:nvSpPr>
          <p:cNvPr id="7" name="Symbol zastępczy tekstu 6"/>
          <p:cNvSpPr>
            <a:spLocks noGrp="1"/>
          </p:cNvSpPr>
          <p:nvPr>
            <p:ph type="body" sz="half" idx="2"/>
          </p:nvPr>
        </p:nvSpPr>
        <p:spPr/>
        <p:txBody>
          <a:bodyPr/>
          <a:lstStyle/>
          <a:p>
            <a:endParaRPr lang="pl-PL" dirty="0"/>
          </a:p>
        </p:txBody>
      </p:sp>
      <p:sp>
        <p:nvSpPr>
          <p:cNvPr id="6" name="pole tekstowe 5">
            <a:extLst>
              <a:ext uri="{FF2B5EF4-FFF2-40B4-BE49-F238E27FC236}">
                <a16:creationId xmlns:a16="http://schemas.microsoft.com/office/drawing/2014/main" id="{59B3F043-E28D-4301-9300-7F242BB3E91E}"/>
              </a:ext>
            </a:extLst>
          </p:cNvPr>
          <p:cNvSpPr txBox="1"/>
          <p:nvPr/>
        </p:nvSpPr>
        <p:spPr>
          <a:xfrm>
            <a:off x="930763" y="5235803"/>
            <a:ext cx="5831543" cy="1477328"/>
          </a:xfrm>
          <a:prstGeom prst="rect">
            <a:avLst/>
          </a:prstGeom>
          <a:noFill/>
        </p:spPr>
        <p:txBody>
          <a:bodyPr wrap="square" rtlCol="0">
            <a:spAutoFit/>
          </a:bodyPr>
          <a:lstStyle/>
          <a:p>
            <a:r>
              <a:rPr lang="pl-PL" b="1" i="1" dirty="0"/>
              <a:t>Dane kontaktowe</a:t>
            </a:r>
          </a:p>
          <a:p>
            <a:r>
              <a:rPr lang="pl-PL" i="1" dirty="0"/>
              <a:t>tel.       71 320 48 27</a:t>
            </a:r>
          </a:p>
          <a:p>
            <a:r>
              <a:rPr lang="pl-PL" i="1" dirty="0"/>
              <a:t>kom. 503 594 230</a:t>
            </a:r>
          </a:p>
          <a:p>
            <a:r>
              <a:rPr lang="pl-PL" i="1" dirty="0"/>
              <a:t>e-mail  GRZEGORZ.ROMANIK</a:t>
            </a:r>
            <a:r>
              <a:rPr lang="pl-PL" i="1" dirty="0">
                <a:hlinkClick r:id="rId2"/>
              </a:rPr>
              <a:t>@pwr</a:t>
            </a:r>
            <a:r>
              <a:rPr lang="pl-PL" i="1" dirty="0"/>
              <a:t>.edu.pl, janusz.rogula@pwr.edu.pl</a:t>
            </a:r>
          </a:p>
        </p:txBody>
      </p:sp>
      <p:pic>
        <p:nvPicPr>
          <p:cNvPr id="9" name="Obraz 8">
            <a:extLst>
              <a:ext uri="{FF2B5EF4-FFF2-40B4-BE49-F238E27FC236}">
                <a16:creationId xmlns:a16="http://schemas.microsoft.com/office/drawing/2014/main" id="{A7303667-4C1D-4ECD-A866-85345C879869}"/>
              </a:ext>
            </a:extLst>
          </p:cNvPr>
          <p:cNvPicPr/>
          <p:nvPr/>
        </p:nvPicPr>
        <p:blipFill rotWithShape="1">
          <a:blip r:embed="rId3" cstate="print">
            <a:extLst>
              <a:ext uri="{28A0092B-C50C-407E-A947-70E740481C1C}">
                <a14:useLocalDpi xmlns:a14="http://schemas.microsoft.com/office/drawing/2010/main" val="0"/>
              </a:ext>
            </a:extLst>
          </a:blip>
          <a:srcRect l="22822" t="16715" r="27074"/>
          <a:stretch/>
        </p:blipFill>
        <p:spPr bwMode="auto">
          <a:xfrm>
            <a:off x="3237329" y="120706"/>
            <a:ext cx="4978370" cy="45741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4163335"/>
      </p:ext>
    </p:extLst>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dirty="0"/>
              <a:t>Laboratorium armatury</a:t>
            </a:r>
          </a:p>
        </p:txBody>
      </p:sp>
      <p:pic>
        <p:nvPicPr>
          <p:cNvPr id="6" name="Obraz 5">
            <a:extLst>
              <a:ext uri="{FF2B5EF4-FFF2-40B4-BE49-F238E27FC236}">
                <a16:creationId xmlns:a16="http://schemas.microsoft.com/office/drawing/2014/main" id="{1323C619-8378-4BDD-8A97-F9762AEABE34}"/>
              </a:ext>
            </a:extLst>
          </p:cNvPr>
          <p:cNvPicPr/>
          <p:nvPr/>
        </p:nvPicPr>
        <p:blipFill rotWithShape="1">
          <a:blip r:embed="rId2" cstate="print">
            <a:extLst>
              <a:ext uri="{28A0092B-C50C-407E-A947-70E740481C1C}">
                <a14:useLocalDpi xmlns:a14="http://schemas.microsoft.com/office/drawing/2010/main" val="0"/>
              </a:ext>
            </a:extLst>
          </a:blip>
          <a:srcRect l="22822" t="16715" r="27074"/>
          <a:stretch/>
        </p:blipFill>
        <p:spPr bwMode="auto">
          <a:xfrm>
            <a:off x="9526669" y="27409"/>
            <a:ext cx="2352142" cy="2178895"/>
          </a:xfrm>
          <a:prstGeom prst="rect">
            <a:avLst/>
          </a:prstGeom>
          <a:noFill/>
          <a:ln>
            <a:noFill/>
          </a:ln>
          <a:extLst>
            <a:ext uri="{53640926-AAD7-44D8-BBD7-CCE9431645EC}">
              <a14:shadowObscured xmlns:a14="http://schemas.microsoft.com/office/drawing/2010/main"/>
            </a:ext>
          </a:extLst>
        </p:spPr>
      </p:pic>
      <p:sp>
        <p:nvSpPr>
          <p:cNvPr id="11" name="Rectangle 9">
            <a:extLst>
              <a:ext uri="{FF2B5EF4-FFF2-40B4-BE49-F238E27FC236}">
                <a16:creationId xmlns:a16="http://schemas.microsoft.com/office/drawing/2014/main" id="{657AE728-4088-4A9C-9FD5-AC11920CA98D}"/>
              </a:ext>
            </a:extLst>
          </p:cNvPr>
          <p:cNvSpPr>
            <a:spLocks noChangeArrowheads="1"/>
          </p:cNvSpPr>
          <p:nvPr/>
        </p:nvSpPr>
        <p:spPr bwMode="auto">
          <a:xfrm>
            <a:off x="1588" y="2728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13" name="Rectangle 10">
            <a:extLst>
              <a:ext uri="{FF2B5EF4-FFF2-40B4-BE49-F238E27FC236}">
                <a16:creationId xmlns:a16="http://schemas.microsoft.com/office/drawing/2014/main" id="{7536E57C-CCDE-4C2E-AF31-946D18195D6D}"/>
              </a:ext>
            </a:extLst>
          </p:cNvPr>
          <p:cNvSpPr>
            <a:spLocks noChangeArrowheads="1"/>
          </p:cNvSpPr>
          <p:nvPr/>
        </p:nvSpPr>
        <p:spPr bwMode="auto">
          <a:xfrm>
            <a:off x="1588" y="3078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grpSp>
        <p:nvGrpSpPr>
          <p:cNvPr id="14" name="Group 11">
            <a:extLst>
              <a:ext uri="{FF2B5EF4-FFF2-40B4-BE49-F238E27FC236}">
                <a16:creationId xmlns:a16="http://schemas.microsoft.com/office/drawing/2014/main" id="{219352B4-B0EA-4581-A662-E4F44D6FF388}"/>
              </a:ext>
            </a:extLst>
          </p:cNvPr>
          <p:cNvGrpSpPr>
            <a:grpSpLocks/>
          </p:cNvGrpSpPr>
          <p:nvPr/>
        </p:nvGrpSpPr>
        <p:grpSpPr bwMode="auto">
          <a:xfrm>
            <a:off x="3241675" y="3078163"/>
            <a:ext cx="2662238" cy="546100"/>
            <a:chOff x="0" y="0"/>
            <a:chExt cx="1677" cy="344"/>
          </a:xfrm>
        </p:grpSpPr>
        <p:sp>
          <p:nvSpPr>
            <p:cNvPr id="15" name="Rectangle 12">
              <a:extLst>
                <a:ext uri="{FF2B5EF4-FFF2-40B4-BE49-F238E27FC236}">
                  <a16:creationId xmlns:a16="http://schemas.microsoft.com/office/drawing/2014/main" id="{FF36B50A-2485-433F-BBE9-3E4F773B3972}"/>
                </a:ext>
              </a:extLst>
            </p:cNvPr>
            <p:cNvSpPr>
              <a:spLocks noChangeArrowheads="1"/>
            </p:cNvSpPr>
            <p:nvPr/>
          </p:nvSpPr>
          <p:spPr bwMode="auto">
            <a:xfrm>
              <a:off x="0" y="0"/>
              <a:ext cx="1677" cy="173"/>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16" name="Rectangle 13">
              <a:extLst>
                <a:ext uri="{FF2B5EF4-FFF2-40B4-BE49-F238E27FC236}">
                  <a16:creationId xmlns:a16="http://schemas.microsoft.com/office/drawing/2014/main" id="{8C15F70D-4AFA-4E3B-9144-77C83D6F447F}"/>
                </a:ext>
              </a:extLst>
            </p:cNvPr>
            <p:cNvSpPr>
              <a:spLocks noChangeArrowheads="1"/>
            </p:cNvSpPr>
            <p:nvPr/>
          </p:nvSpPr>
          <p:spPr bwMode="auto">
            <a:xfrm>
              <a:off x="0" y="0"/>
              <a:ext cx="1677" cy="344"/>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900">
                  <a:solidFill>
                    <a:srgbClr val="555555"/>
                  </a:solidFill>
                  <a:latin typeface="Arial" panose="020B0604020202020204" pitchFamily="34" charset="0"/>
                </a:rPr>
                <a:t>.</a:t>
              </a:r>
              <a:endParaRPr lang="pl-PL" altLang="pl-PL" sz="1800">
                <a:latin typeface="Arial" panose="020B0604020202020204" pitchFamily="34" charset="0"/>
              </a:endParaRPr>
            </a:p>
          </p:txBody>
        </p:sp>
      </p:grpSp>
      <p:sp>
        <p:nvSpPr>
          <p:cNvPr id="17" name="Rectangle 14">
            <a:extLst>
              <a:ext uri="{FF2B5EF4-FFF2-40B4-BE49-F238E27FC236}">
                <a16:creationId xmlns:a16="http://schemas.microsoft.com/office/drawing/2014/main" id="{E8172108-2423-49E6-A272-133B8F3EA0CE}"/>
              </a:ext>
            </a:extLst>
          </p:cNvPr>
          <p:cNvSpPr>
            <a:spLocks noChangeArrowheads="1"/>
          </p:cNvSpPr>
          <p:nvPr/>
        </p:nvSpPr>
        <p:spPr bwMode="auto">
          <a:xfrm>
            <a:off x="1588" y="3078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grpSp>
        <p:nvGrpSpPr>
          <p:cNvPr id="18" name="Group 15">
            <a:extLst>
              <a:ext uri="{FF2B5EF4-FFF2-40B4-BE49-F238E27FC236}">
                <a16:creationId xmlns:a16="http://schemas.microsoft.com/office/drawing/2014/main" id="{07854040-9515-471F-81AA-158142345342}"/>
              </a:ext>
            </a:extLst>
          </p:cNvPr>
          <p:cNvGrpSpPr>
            <a:grpSpLocks/>
          </p:cNvGrpSpPr>
          <p:nvPr/>
        </p:nvGrpSpPr>
        <p:grpSpPr bwMode="auto">
          <a:xfrm>
            <a:off x="3241675" y="3078163"/>
            <a:ext cx="2662238" cy="546100"/>
            <a:chOff x="0" y="0"/>
            <a:chExt cx="1677" cy="344"/>
          </a:xfrm>
        </p:grpSpPr>
        <p:sp>
          <p:nvSpPr>
            <p:cNvPr id="19" name="Rectangle 16">
              <a:extLst>
                <a:ext uri="{FF2B5EF4-FFF2-40B4-BE49-F238E27FC236}">
                  <a16:creationId xmlns:a16="http://schemas.microsoft.com/office/drawing/2014/main" id="{32102828-6123-4999-96F1-A4B5AD42F367}"/>
                </a:ext>
              </a:extLst>
            </p:cNvPr>
            <p:cNvSpPr>
              <a:spLocks noChangeArrowheads="1"/>
            </p:cNvSpPr>
            <p:nvPr/>
          </p:nvSpPr>
          <p:spPr bwMode="auto">
            <a:xfrm>
              <a:off x="0" y="0"/>
              <a:ext cx="1677" cy="173"/>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0" name="Rectangle 17">
              <a:extLst>
                <a:ext uri="{FF2B5EF4-FFF2-40B4-BE49-F238E27FC236}">
                  <a16:creationId xmlns:a16="http://schemas.microsoft.com/office/drawing/2014/main" id="{491C106B-0506-4F34-A3F3-0848ECAC4801}"/>
                </a:ext>
              </a:extLst>
            </p:cNvPr>
            <p:cNvSpPr>
              <a:spLocks noChangeArrowheads="1"/>
            </p:cNvSpPr>
            <p:nvPr/>
          </p:nvSpPr>
          <p:spPr bwMode="auto">
            <a:xfrm>
              <a:off x="0" y="0"/>
              <a:ext cx="1677" cy="344"/>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endParaRPr lang="pl-PL" altLang="pl-PL" sz="1800">
                <a:latin typeface="Arial" panose="020B0604020202020204" pitchFamily="34" charset="0"/>
              </a:endParaRPr>
            </a:p>
          </p:txBody>
        </p:sp>
      </p:grpSp>
      <p:sp>
        <p:nvSpPr>
          <p:cNvPr id="21" name="Rectangle 18">
            <a:extLst>
              <a:ext uri="{FF2B5EF4-FFF2-40B4-BE49-F238E27FC236}">
                <a16:creationId xmlns:a16="http://schemas.microsoft.com/office/drawing/2014/main" id="{98FB98B4-D216-44FA-A473-98CCA12D1DE3}"/>
              </a:ext>
            </a:extLst>
          </p:cNvPr>
          <p:cNvSpPr>
            <a:spLocks noChangeArrowheads="1"/>
          </p:cNvSpPr>
          <p:nvPr/>
        </p:nvSpPr>
        <p:spPr bwMode="auto">
          <a:xfrm>
            <a:off x="1588" y="3009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2" name="Rectangle 19">
            <a:extLst>
              <a:ext uri="{FF2B5EF4-FFF2-40B4-BE49-F238E27FC236}">
                <a16:creationId xmlns:a16="http://schemas.microsoft.com/office/drawing/2014/main" id="{FECFEF72-01F5-4DD8-8D41-E42DAC525F95}"/>
              </a:ext>
            </a:extLst>
          </p:cNvPr>
          <p:cNvSpPr>
            <a:spLocks noChangeArrowheads="1"/>
          </p:cNvSpPr>
          <p:nvPr/>
        </p:nvSpPr>
        <p:spPr bwMode="auto">
          <a:xfrm>
            <a:off x="1588" y="3009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grpSp>
        <p:nvGrpSpPr>
          <p:cNvPr id="23" name="Group 20">
            <a:extLst>
              <a:ext uri="{FF2B5EF4-FFF2-40B4-BE49-F238E27FC236}">
                <a16:creationId xmlns:a16="http://schemas.microsoft.com/office/drawing/2014/main" id="{1F9E71A3-916F-420C-88BC-B60647C6B0EA}"/>
              </a:ext>
            </a:extLst>
          </p:cNvPr>
          <p:cNvGrpSpPr>
            <a:grpSpLocks/>
          </p:cNvGrpSpPr>
          <p:nvPr/>
        </p:nvGrpSpPr>
        <p:grpSpPr bwMode="auto">
          <a:xfrm>
            <a:off x="3241675" y="3009900"/>
            <a:ext cx="2662238" cy="684213"/>
            <a:chOff x="0" y="0"/>
            <a:chExt cx="1677" cy="431"/>
          </a:xfrm>
        </p:grpSpPr>
        <p:sp>
          <p:nvSpPr>
            <p:cNvPr id="24" name="Rectangle 21">
              <a:extLst>
                <a:ext uri="{FF2B5EF4-FFF2-40B4-BE49-F238E27FC236}">
                  <a16:creationId xmlns:a16="http://schemas.microsoft.com/office/drawing/2014/main" id="{7E526F93-50C3-41AB-942D-7434A5682F02}"/>
                </a:ext>
              </a:extLst>
            </p:cNvPr>
            <p:cNvSpPr>
              <a:spLocks noChangeArrowheads="1"/>
            </p:cNvSpPr>
            <p:nvPr/>
          </p:nvSpPr>
          <p:spPr bwMode="auto">
            <a:xfrm>
              <a:off x="0" y="0"/>
              <a:ext cx="1677" cy="173"/>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5" name="Rectangle 22">
              <a:extLst>
                <a:ext uri="{FF2B5EF4-FFF2-40B4-BE49-F238E27FC236}">
                  <a16:creationId xmlns:a16="http://schemas.microsoft.com/office/drawing/2014/main" id="{3EC57481-9D7F-462F-A0EA-5EBE2329B21C}"/>
                </a:ext>
              </a:extLst>
            </p:cNvPr>
            <p:cNvSpPr>
              <a:spLocks noChangeArrowheads="1"/>
            </p:cNvSpPr>
            <p:nvPr/>
          </p:nvSpPr>
          <p:spPr bwMode="auto">
            <a:xfrm>
              <a:off x="0" y="0"/>
              <a:ext cx="1677" cy="431"/>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br>
                <a:rPr lang="pl-PL" altLang="pl-PL" sz="900">
                  <a:solidFill>
                    <a:srgbClr val="555555"/>
                  </a:solidFill>
                  <a:latin typeface="Arial" panose="020B0604020202020204" pitchFamily="34" charset="0"/>
                </a:rPr>
              </a:br>
              <a:endParaRPr lang="pl-PL" altLang="pl-PL" sz="1800">
                <a:latin typeface="Arial" panose="020B0604020202020204" pitchFamily="34" charset="0"/>
              </a:endParaRPr>
            </a:p>
          </p:txBody>
        </p:sp>
      </p:grpSp>
      <p:sp>
        <p:nvSpPr>
          <p:cNvPr id="26" name="Rectangle 23">
            <a:extLst>
              <a:ext uri="{FF2B5EF4-FFF2-40B4-BE49-F238E27FC236}">
                <a16:creationId xmlns:a16="http://schemas.microsoft.com/office/drawing/2014/main" id="{8D34FD9E-4709-457A-A692-C9EC79947DF6}"/>
              </a:ext>
            </a:extLst>
          </p:cNvPr>
          <p:cNvSpPr>
            <a:spLocks noChangeArrowheads="1"/>
          </p:cNvSpPr>
          <p:nvPr/>
        </p:nvSpPr>
        <p:spPr bwMode="auto">
          <a:xfrm>
            <a:off x="1588" y="1400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7" name="Rectangle 25">
            <a:extLst>
              <a:ext uri="{FF2B5EF4-FFF2-40B4-BE49-F238E27FC236}">
                <a16:creationId xmlns:a16="http://schemas.microsoft.com/office/drawing/2014/main" id="{950AE57F-67E6-40DB-984C-314C14EA653D}"/>
              </a:ext>
            </a:extLst>
          </p:cNvPr>
          <p:cNvSpPr>
            <a:spLocks noChangeArrowheads="1"/>
          </p:cNvSpPr>
          <p:nvPr/>
        </p:nvSpPr>
        <p:spPr bwMode="auto">
          <a:xfrm>
            <a:off x="-39688" y="2689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grpSp>
        <p:nvGrpSpPr>
          <p:cNvPr id="28" name="Group 26">
            <a:extLst>
              <a:ext uri="{FF2B5EF4-FFF2-40B4-BE49-F238E27FC236}">
                <a16:creationId xmlns:a16="http://schemas.microsoft.com/office/drawing/2014/main" id="{DF6DBDDE-5BD3-4160-BCC8-F49B8E7399E0}"/>
              </a:ext>
            </a:extLst>
          </p:cNvPr>
          <p:cNvGrpSpPr>
            <a:grpSpLocks/>
          </p:cNvGrpSpPr>
          <p:nvPr/>
        </p:nvGrpSpPr>
        <p:grpSpPr bwMode="auto">
          <a:xfrm>
            <a:off x="3200400" y="2689225"/>
            <a:ext cx="2662238" cy="1325563"/>
            <a:chOff x="0" y="0"/>
            <a:chExt cx="1677" cy="835"/>
          </a:xfrm>
        </p:grpSpPr>
        <p:sp>
          <p:nvSpPr>
            <p:cNvPr id="29" name="Rectangle 27">
              <a:extLst>
                <a:ext uri="{FF2B5EF4-FFF2-40B4-BE49-F238E27FC236}">
                  <a16:creationId xmlns:a16="http://schemas.microsoft.com/office/drawing/2014/main" id="{5364ECA3-AC00-4853-AF5F-88E643A0026D}"/>
                </a:ext>
              </a:extLst>
            </p:cNvPr>
            <p:cNvSpPr>
              <a:spLocks noChangeArrowheads="1"/>
            </p:cNvSpPr>
            <p:nvPr/>
          </p:nvSpPr>
          <p:spPr bwMode="auto">
            <a:xfrm>
              <a:off x="0" y="0"/>
              <a:ext cx="1677" cy="173"/>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30" name="Rectangle 28">
              <a:extLst>
                <a:ext uri="{FF2B5EF4-FFF2-40B4-BE49-F238E27FC236}">
                  <a16:creationId xmlns:a16="http://schemas.microsoft.com/office/drawing/2014/main" id="{04619A2D-EC95-4AAE-9442-5ED428800CA9}"/>
                </a:ext>
              </a:extLst>
            </p:cNvPr>
            <p:cNvSpPr>
              <a:spLocks noChangeArrowheads="1"/>
            </p:cNvSpPr>
            <p:nvPr/>
          </p:nvSpPr>
          <p:spPr bwMode="auto">
            <a:xfrm>
              <a:off x="0" y="0"/>
              <a:ext cx="1677" cy="835"/>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900">
                  <a:solidFill>
                    <a:srgbClr val="555555"/>
                  </a:solidFill>
                  <a:latin typeface="Arial" panose="020B0604020202020204" pitchFamily="34" charset="0"/>
                </a:rPr>
                <a:t>  </a:t>
              </a:r>
              <a:r>
                <a:rPr lang="pl-PL" altLang="pl-PL" sz="7800">
                  <a:solidFill>
                    <a:srgbClr val="555555"/>
                  </a:solidFill>
                  <a:latin typeface="Arial" panose="020B0604020202020204" pitchFamily="34" charset="0"/>
                </a:rPr>
                <a:t> </a:t>
              </a:r>
              <a:r>
                <a:rPr lang="pl-PL" altLang="pl-PL" sz="900">
                  <a:solidFill>
                    <a:srgbClr val="555555"/>
                  </a:solidFill>
                  <a:latin typeface="Arial" panose="020B0604020202020204" pitchFamily="34" charset="0"/>
                </a:rPr>
                <a:t>                                                                                    </a:t>
              </a:r>
            </a:p>
          </p:txBody>
        </p:sp>
      </p:grpSp>
      <p:sp>
        <p:nvSpPr>
          <p:cNvPr id="31" name="Rectangle 29">
            <a:extLst>
              <a:ext uri="{FF2B5EF4-FFF2-40B4-BE49-F238E27FC236}">
                <a16:creationId xmlns:a16="http://schemas.microsoft.com/office/drawing/2014/main" id="{D3E03BC9-DC88-4113-8DC2-D8397AFDC927}"/>
              </a:ext>
            </a:extLst>
          </p:cNvPr>
          <p:cNvSpPr>
            <a:spLocks noChangeArrowheads="1"/>
          </p:cNvSpPr>
          <p:nvPr/>
        </p:nvSpPr>
        <p:spPr bwMode="auto">
          <a:xfrm>
            <a:off x="-34925" y="2697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grpSp>
        <p:nvGrpSpPr>
          <p:cNvPr id="32" name="Group 30">
            <a:extLst>
              <a:ext uri="{FF2B5EF4-FFF2-40B4-BE49-F238E27FC236}">
                <a16:creationId xmlns:a16="http://schemas.microsoft.com/office/drawing/2014/main" id="{D61775BC-CF48-412C-8432-0B47D2B30B7A}"/>
              </a:ext>
            </a:extLst>
          </p:cNvPr>
          <p:cNvGrpSpPr>
            <a:grpSpLocks/>
          </p:cNvGrpSpPr>
          <p:nvPr/>
        </p:nvGrpSpPr>
        <p:grpSpPr bwMode="auto">
          <a:xfrm>
            <a:off x="3205163" y="2697163"/>
            <a:ext cx="2662237" cy="1309687"/>
            <a:chOff x="0" y="0"/>
            <a:chExt cx="1677" cy="825"/>
          </a:xfrm>
        </p:grpSpPr>
        <p:sp>
          <p:nvSpPr>
            <p:cNvPr id="33" name="Rectangle 31">
              <a:extLst>
                <a:ext uri="{FF2B5EF4-FFF2-40B4-BE49-F238E27FC236}">
                  <a16:creationId xmlns:a16="http://schemas.microsoft.com/office/drawing/2014/main" id="{69451615-B7DE-4193-B1C0-DE44C26329E8}"/>
                </a:ext>
              </a:extLst>
            </p:cNvPr>
            <p:cNvSpPr>
              <a:spLocks noChangeArrowheads="1"/>
            </p:cNvSpPr>
            <p:nvPr/>
          </p:nvSpPr>
          <p:spPr bwMode="auto">
            <a:xfrm>
              <a:off x="0" y="0"/>
              <a:ext cx="1677" cy="173"/>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34" name="Rectangle 32">
              <a:extLst>
                <a:ext uri="{FF2B5EF4-FFF2-40B4-BE49-F238E27FC236}">
                  <a16:creationId xmlns:a16="http://schemas.microsoft.com/office/drawing/2014/main" id="{B8337B7D-31A4-4DF8-87EA-09AC5E2FA8FA}"/>
                </a:ext>
              </a:extLst>
            </p:cNvPr>
            <p:cNvSpPr>
              <a:spLocks noChangeArrowheads="1"/>
            </p:cNvSpPr>
            <p:nvPr/>
          </p:nvSpPr>
          <p:spPr bwMode="auto">
            <a:xfrm>
              <a:off x="0" y="0"/>
              <a:ext cx="1677" cy="825"/>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900">
                  <a:solidFill>
                    <a:srgbClr val="555555"/>
                  </a:solidFill>
                  <a:latin typeface="Arial" panose="020B0604020202020204" pitchFamily="34" charset="0"/>
                </a:rPr>
                <a:t>  </a:t>
              </a:r>
              <a:r>
                <a:rPr lang="pl-PL" altLang="pl-PL" sz="7700">
                  <a:solidFill>
                    <a:srgbClr val="555555"/>
                  </a:solidFill>
                  <a:latin typeface="Arial" panose="020B0604020202020204" pitchFamily="34" charset="0"/>
                </a:rPr>
                <a:t> </a:t>
              </a:r>
              <a:r>
                <a:rPr lang="pl-PL" altLang="pl-PL" sz="900">
                  <a:solidFill>
                    <a:srgbClr val="555555"/>
                  </a:solidFill>
                  <a:latin typeface="Arial" panose="020B0604020202020204" pitchFamily="34" charset="0"/>
                </a:rPr>
                <a:t>                                                                                   </a:t>
              </a:r>
            </a:p>
          </p:txBody>
        </p:sp>
      </p:grpSp>
      <p:sp>
        <p:nvSpPr>
          <p:cNvPr id="35" name="Rectangle 33">
            <a:extLst>
              <a:ext uri="{FF2B5EF4-FFF2-40B4-BE49-F238E27FC236}">
                <a16:creationId xmlns:a16="http://schemas.microsoft.com/office/drawing/2014/main" id="{0495998C-EC14-4E37-B785-C85CFB4551DE}"/>
              </a:ext>
            </a:extLst>
          </p:cNvPr>
          <p:cNvSpPr>
            <a:spLocks noChangeArrowheads="1"/>
          </p:cNvSpPr>
          <p:nvPr/>
        </p:nvSpPr>
        <p:spPr bwMode="auto">
          <a:xfrm>
            <a:off x="-28575" y="2689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grpSp>
        <p:nvGrpSpPr>
          <p:cNvPr id="36" name="Group 34">
            <a:extLst>
              <a:ext uri="{FF2B5EF4-FFF2-40B4-BE49-F238E27FC236}">
                <a16:creationId xmlns:a16="http://schemas.microsoft.com/office/drawing/2014/main" id="{A48F21C8-5091-4B17-9F12-293134EFDB39}"/>
              </a:ext>
            </a:extLst>
          </p:cNvPr>
          <p:cNvGrpSpPr>
            <a:grpSpLocks/>
          </p:cNvGrpSpPr>
          <p:nvPr/>
        </p:nvGrpSpPr>
        <p:grpSpPr bwMode="auto">
          <a:xfrm>
            <a:off x="3211513" y="2689225"/>
            <a:ext cx="2662237" cy="1325563"/>
            <a:chOff x="0" y="0"/>
            <a:chExt cx="1677" cy="835"/>
          </a:xfrm>
        </p:grpSpPr>
        <p:sp>
          <p:nvSpPr>
            <p:cNvPr id="37" name="Rectangle 35">
              <a:extLst>
                <a:ext uri="{FF2B5EF4-FFF2-40B4-BE49-F238E27FC236}">
                  <a16:creationId xmlns:a16="http://schemas.microsoft.com/office/drawing/2014/main" id="{6AC59FE7-F75E-4B09-B13F-EADA3EC1F11C}"/>
                </a:ext>
              </a:extLst>
            </p:cNvPr>
            <p:cNvSpPr>
              <a:spLocks noChangeArrowheads="1"/>
            </p:cNvSpPr>
            <p:nvPr/>
          </p:nvSpPr>
          <p:spPr bwMode="auto">
            <a:xfrm>
              <a:off x="0" y="0"/>
              <a:ext cx="1677" cy="173"/>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38" name="Rectangle 36">
              <a:extLst>
                <a:ext uri="{FF2B5EF4-FFF2-40B4-BE49-F238E27FC236}">
                  <a16:creationId xmlns:a16="http://schemas.microsoft.com/office/drawing/2014/main" id="{4BF901DD-EEC6-4FE9-B432-56F7FBFFA5EB}"/>
                </a:ext>
              </a:extLst>
            </p:cNvPr>
            <p:cNvSpPr>
              <a:spLocks noChangeArrowheads="1"/>
            </p:cNvSpPr>
            <p:nvPr/>
          </p:nvSpPr>
          <p:spPr bwMode="auto">
            <a:xfrm>
              <a:off x="0" y="0"/>
              <a:ext cx="1677" cy="835"/>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pl-PL" altLang="pl-PL" sz="900">
                  <a:solidFill>
                    <a:srgbClr val="555555"/>
                  </a:solidFill>
                  <a:latin typeface="Arial" panose="020B0604020202020204" pitchFamily="34" charset="0"/>
                </a:rPr>
                <a:t>  </a:t>
              </a:r>
              <a:r>
                <a:rPr lang="pl-PL" altLang="pl-PL" sz="7800">
                  <a:solidFill>
                    <a:srgbClr val="555555"/>
                  </a:solidFill>
                  <a:latin typeface="Arial" panose="020B0604020202020204" pitchFamily="34" charset="0"/>
                </a:rPr>
                <a:t> </a:t>
              </a:r>
              <a:r>
                <a:rPr lang="pl-PL" altLang="pl-PL" sz="900">
                  <a:solidFill>
                    <a:srgbClr val="555555"/>
                  </a:solidFill>
                  <a:latin typeface="Arial" panose="020B0604020202020204" pitchFamily="34" charset="0"/>
                </a:rPr>
                <a:t>                                                                                   </a:t>
              </a:r>
            </a:p>
          </p:txBody>
        </p:sp>
      </p:grpSp>
      <p:pic>
        <p:nvPicPr>
          <p:cNvPr id="39" name="Picture 38" descr="zawor_kulowy">
            <a:extLst>
              <a:ext uri="{FF2B5EF4-FFF2-40B4-BE49-F238E27FC236}">
                <a16:creationId xmlns:a16="http://schemas.microsoft.com/office/drawing/2014/main" id="{8DB8DEC3-B92D-434A-99C4-BE7193DA7F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50" y="1537494"/>
            <a:ext cx="5562600"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8711EDAA-DE71-41DA-A640-AD6EB83D83EE}"/>
              </a:ext>
            </a:extLst>
          </p:cNvPr>
          <p:cNvSpPr>
            <a:spLocks noChangeArrowheads="1"/>
          </p:cNvSpPr>
          <p:nvPr/>
        </p:nvSpPr>
        <p:spPr bwMode="auto">
          <a:xfrm>
            <a:off x="6370151" y="1752600"/>
            <a:ext cx="3352800"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sz="1800" b="1" dirty="0">
                <a:latin typeface="Arial" panose="020B0604020202020204" pitchFamily="34" charset="0"/>
                <a:cs typeface="Times New Roman" panose="02020603050405020304" pitchFamily="18" charset="0"/>
              </a:rPr>
              <a:t>Rys. 1. Przekr</a:t>
            </a:r>
            <a:r>
              <a:rPr lang="pl-PL" altLang="pl-PL" sz="1800" b="1" dirty="0">
                <a:latin typeface="Arial" panose="020B0604020202020204" pitchFamily="34" charset="0"/>
              </a:rPr>
              <a:t>ó</a:t>
            </a:r>
            <a:r>
              <a:rPr lang="pl-PL" altLang="pl-PL" sz="1800" b="1" dirty="0">
                <a:latin typeface="Arial" panose="020B0604020202020204" pitchFamily="34" charset="0"/>
                <a:cs typeface="Times New Roman" panose="02020603050405020304" pitchFamily="18" charset="0"/>
              </a:rPr>
              <a:t>j zaworu kulowego:</a:t>
            </a:r>
            <a:r>
              <a:rPr lang="pl-PL" altLang="pl-PL" sz="1800" b="1" dirty="0">
                <a:latin typeface="Arial" panose="020B0604020202020204" pitchFamily="34" charset="0"/>
              </a:rPr>
              <a:t> </a:t>
            </a:r>
            <a:r>
              <a:rPr lang="pl-PL" altLang="pl-PL" sz="1800" b="1" dirty="0">
                <a:latin typeface="Arial" panose="020B0604020202020204" pitchFamily="34" charset="0"/>
                <a:cs typeface="Times New Roman" panose="02020603050405020304" pitchFamily="18" charset="0"/>
              </a:rPr>
              <a:t>1 – korpus, 2 – kula, 3 – trzpie</a:t>
            </a:r>
            <a:r>
              <a:rPr lang="pl-PL" altLang="pl-PL" sz="1800" b="1" dirty="0">
                <a:latin typeface="Arial" panose="020B0604020202020204" pitchFamily="34" charset="0"/>
              </a:rPr>
              <a:t>ń</a:t>
            </a:r>
            <a:r>
              <a:rPr lang="pl-PL" altLang="pl-PL" sz="1800" b="1" dirty="0">
                <a:latin typeface="Arial" panose="020B0604020202020204" pitchFamily="34" charset="0"/>
                <a:cs typeface="Times New Roman" panose="02020603050405020304" pitchFamily="18" charset="0"/>
              </a:rPr>
              <a:t>, 4 – korpus zamykaj</a:t>
            </a:r>
            <a:r>
              <a:rPr lang="pl-PL" altLang="pl-PL" sz="1800" b="1" dirty="0">
                <a:latin typeface="Arial" panose="020B0604020202020204" pitchFamily="34" charset="0"/>
              </a:rPr>
              <a:t>ą</a:t>
            </a:r>
            <a:r>
              <a:rPr lang="pl-PL" altLang="pl-PL" sz="1800" b="1" dirty="0">
                <a:latin typeface="Arial" panose="020B0604020202020204" pitchFamily="34" charset="0"/>
                <a:cs typeface="Times New Roman" panose="02020603050405020304" pitchFamily="18" charset="0"/>
              </a:rPr>
              <a:t>cy, 5 – uszczelnienie kuli, 6 – uszczelnienie d</a:t>
            </a:r>
            <a:r>
              <a:rPr lang="pl-PL" altLang="pl-PL" sz="1800" b="1" dirty="0">
                <a:latin typeface="Arial" panose="020B0604020202020204" pitchFamily="34" charset="0"/>
              </a:rPr>
              <a:t>ł</a:t>
            </a:r>
            <a:r>
              <a:rPr lang="pl-PL" altLang="pl-PL" sz="1800" b="1" dirty="0">
                <a:latin typeface="Arial" panose="020B0604020202020204" pitchFamily="34" charset="0"/>
                <a:cs typeface="Times New Roman" panose="02020603050405020304" pitchFamily="18" charset="0"/>
              </a:rPr>
              <a:t>awnicy, 7 - d</a:t>
            </a:r>
            <a:r>
              <a:rPr lang="pl-PL" altLang="pl-PL" sz="1800" b="1" dirty="0">
                <a:latin typeface="Arial" panose="020B0604020202020204" pitchFamily="34" charset="0"/>
              </a:rPr>
              <a:t>ł</a:t>
            </a:r>
            <a:r>
              <a:rPr lang="pl-PL" altLang="pl-PL" sz="1800" b="1" dirty="0">
                <a:latin typeface="Arial" panose="020B0604020202020204" pitchFamily="34" charset="0"/>
                <a:cs typeface="Times New Roman" panose="02020603050405020304" pitchFamily="18" charset="0"/>
              </a:rPr>
              <a:t>awik</a:t>
            </a:r>
            <a:r>
              <a:rPr lang="pl-PL" altLang="pl-PL" sz="1800" b="1" dirty="0">
                <a:latin typeface="Arial" panose="020B0604020202020204" pitchFamily="34" charset="0"/>
              </a:rPr>
              <a:t> </a:t>
            </a:r>
          </a:p>
          <a:p>
            <a:pPr>
              <a:spcBef>
                <a:spcPct val="0"/>
              </a:spcBef>
              <a:buFontTx/>
              <a:buNone/>
            </a:pPr>
            <a:r>
              <a:rPr lang="pl-PL" altLang="pl-PL" sz="1800" dirty="0">
                <a:latin typeface="Arial" panose="020B0604020202020204" pitchFamily="34" charset="0"/>
              </a:rPr>
              <a:t>Fig. 1. Cross-</a:t>
            </a:r>
            <a:r>
              <a:rPr lang="pl-PL" altLang="pl-PL" sz="1800" dirty="0" err="1">
                <a:latin typeface="Arial" panose="020B0604020202020204" pitchFamily="34" charset="0"/>
              </a:rPr>
              <a:t>section</a:t>
            </a:r>
            <a:r>
              <a:rPr lang="pl-PL" altLang="pl-PL" sz="1800" dirty="0">
                <a:latin typeface="Arial" panose="020B0604020202020204" pitchFamily="34" charset="0"/>
              </a:rPr>
              <a:t> of </a:t>
            </a:r>
            <a:r>
              <a:rPr lang="pl-PL" altLang="pl-PL" sz="1800" dirty="0" err="1">
                <a:latin typeface="Arial" panose="020B0604020202020204" pitchFamily="34" charset="0"/>
              </a:rPr>
              <a:t>ball-valve</a:t>
            </a:r>
            <a:r>
              <a:rPr lang="pl-PL" altLang="pl-PL" sz="1800" dirty="0">
                <a:latin typeface="Arial" panose="020B0604020202020204" pitchFamily="34" charset="0"/>
              </a:rPr>
              <a:t>: 1 – </a:t>
            </a:r>
            <a:r>
              <a:rPr lang="pl-PL" altLang="pl-PL" sz="1800" dirty="0" err="1">
                <a:latin typeface="Arial" panose="020B0604020202020204" pitchFamily="34" charset="0"/>
              </a:rPr>
              <a:t>housing</a:t>
            </a:r>
            <a:r>
              <a:rPr lang="pl-PL" altLang="pl-PL" sz="1800" dirty="0">
                <a:latin typeface="Arial" panose="020B0604020202020204" pitchFamily="34" charset="0"/>
              </a:rPr>
              <a:t>, 2 – </a:t>
            </a:r>
            <a:r>
              <a:rPr lang="pl-PL" altLang="pl-PL" sz="1800" dirty="0" err="1">
                <a:latin typeface="Arial" panose="020B0604020202020204" pitchFamily="34" charset="0"/>
              </a:rPr>
              <a:t>ball</a:t>
            </a:r>
            <a:r>
              <a:rPr lang="pl-PL" altLang="pl-PL" sz="1800" dirty="0">
                <a:latin typeface="Arial" panose="020B0604020202020204" pitchFamily="34" charset="0"/>
              </a:rPr>
              <a:t>,     3 – </a:t>
            </a:r>
            <a:r>
              <a:rPr lang="pl-PL" altLang="pl-PL" sz="1800" dirty="0" err="1">
                <a:latin typeface="Arial" panose="020B0604020202020204" pitchFamily="34" charset="0"/>
              </a:rPr>
              <a:t>spindle</a:t>
            </a:r>
            <a:r>
              <a:rPr lang="pl-PL" altLang="pl-PL" sz="1800" dirty="0">
                <a:latin typeface="Arial" panose="020B0604020202020204" pitchFamily="34" charset="0"/>
              </a:rPr>
              <a:t>, 4 – </a:t>
            </a:r>
            <a:r>
              <a:rPr lang="pl-PL" altLang="pl-PL" sz="1800" dirty="0" err="1">
                <a:latin typeface="Arial" panose="020B0604020202020204" pitchFamily="34" charset="0"/>
              </a:rPr>
              <a:t>closing</a:t>
            </a:r>
            <a:r>
              <a:rPr lang="pl-PL" altLang="pl-PL" sz="1800" dirty="0">
                <a:latin typeface="Arial" panose="020B0604020202020204" pitchFamily="34" charset="0"/>
              </a:rPr>
              <a:t> </a:t>
            </a:r>
            <a:r>
              <a:rPr lang="pl-PL" altLang="pl-PL" sz="1800" dirty="0" err="1">
                <a:latin typeface="Arial" panose="020B0604020202020204" pitchFamily="34" charset="0"/>
              </a:rPr>
              <a:t>housing</a:t>
            </a:r>
            <a:r>
              <a:rPr lang="pl-PL" altLang="pl-PL" sz="1800" dirty="0">
                <a:latin typeface="Arial" panose="020B0604020202020204" pitchFamily="34" charset="0"/>
              </a:rPr>
              <a:t>, 5 – </a:t>
            </a:r>
            <a:r>
              <a:rPr lang="pl-PL" altLang="pl-PL" sz="1800" dirty="0" err="1">
                <a:latin typeface="Arial" panose="020B0604020202020204" pitchFamily="34" charset="0"/>
              </a:rPr>
              <a:t>seal</a:t>
            </a:r>
            <a:r>
              <a:rPr lang="pl-PL" altLang="pl-PL" sz="1800" dirty="0">
                <a:latin typeface="Arial" panose="020B0604020202020204" pitchFamily="34" charset="0"/>
              </a:rPr>
              <a:t> of </a:t>
            </a:r>
            <a:r>
              <a:rPr lang="pl-PL" altLang="pl-PL" sz="1800" dirty="0" err="1">
                <a:latin typeface="Arial" panose="020B0604020202020204" pitchFamily="34" charset="0"/>
              </a:rPr>
              <a:t>ball</a:t>
            </a:r>
            <a:r>
              <a:rPr lang="pl-PL" altLang="pl-PL" sz="1800" dirty="0">
                <a:latin typeface="Arial" panose="020B0604020202020204" pitchFamily="34" charset="0"/>
              </a:rPr>
              <a:t>,          6 – </a:t>
            </a:r>
            <a:r>
              <a:rPr lang="pl-PL" altLang="pl-PL" sz="1800" dirty="0" err="1">
                <a:latin typeface="Arial" panose="020B0604020202020204" pitchFamily="34" charset="0"/>
              </a:rPr>
              <a:t>gland</a:t>
            </a:r>
            <a:r>
              <a:rPr lang="pl-PL" altLang="pl-PL" sz="1800" dirty="0">
                <a:latin typeface="Arial" panose="020B0604020202020204" pitchFamily="34" charset="0"/>
              </a:rPr>
              <a:t> </a:t>
            </a:r>
            <a:r>
              <a:rPr lang="pl-PL" altLang="pl-PL" sz="1800" dirty="0" err="1">
                <a:latin typeface="Arial" panose="020B0604020202020204" pitchFamily="34" charset="0"/>
              </a:rPr>
              <a:t>packing</a:t>
            </a:r>
            <a:r>
              <a:rPr lang="pl-PL" altLang="pl-PL" sz="1800" dirty="0">
                <a:latin typeface="Arial" panose="020B0604020202020204" pitchFamily="34" charset="0"/>
              </a:rPr>
              <a:t>, 7 – </a:t>
            </a:r>
            <a:r>
              <a:rPr lang="pl-PL" altLang="pl-PL" sz="1800" dirty="0" err="1">
                <a:latin typeface="Arial" panose="020B0604020202020204" pitchFamily="34" charset="0"/>
              </a:rPr>
              <a:t>screwed</a:t>
            </a:r>
            <a:r>
              <a:rPr lang="pl-PL" altLang="pl-PL" sz="1800" dirty="0">
                <a:latin typeface="Arial" panose="020B0604020202020204" pitchFamily="34" charset="0"/>
              </a:rPr>
              <a:t> </a:t>
            </a:r>
            <a:r>
              <a:rPr lang="pl-PL" altLang="pl-PL" sz="1800" dirty="0" err="1">
                <a:latin typeface="Arial" panose="020B0604020202020204" pitchFamily="34" charset="0"/>
              </a:rPr>
              <a:t>gland</a:t>
            </a:r>
            <a:r>
              <a:rPr lang="pl-PL" altLang="pl-PL" sz="1800" dirty="0">
                <a:latin typeface="Arial" panose="020B0604020202020204" pitchFamily="34" charset="0"/>
              </a:rPr>
              <a:t>,</a:t>
            </a:r>
          </a:p>
        </p:txBody>
      </p:sp>
      <p:sp>
        <p:nvSpPr>
          <p:cNvPr id="41" name="Rectangle 41">
            <a:extLst>
              <a:ext uri="{FF2B5EF4-FFF2-40B4-BE49-F238E27FC236}">
                <a16:creationId xmlns:a16="http://schemas.microsoft.com/office/drawing/2014/main" id="{0AE6218C-7BEA-40E8-A2A4-313D2E6F5CF4}"/>
              </a:ext>
            </a:extLst>
          </p:cNvPr>
          <p:cNvSpPr>
            <a:spLocks noChangeArrowheads="1"/>
          </p:cNvSpPr>
          <p:nvPr/>
        </p:nvSpPr>
        <p:spPr bwMode="auto">
          <a:xfrm>
            <a:off x="1810543" y="5747726"/>
            <a:ext cx="857091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pl-PL" altLang="pl-PL" sz="1600" dirty="0">
                <a:latin typeface="Arial" panose="020B0604020202020204" pitchFamily="34" charset="0"/>
                <a:cs typeface="Times New Roman" panose="02020603050405020304" pitchFamily="18" charset="0"/>
              </a:rPr>
              <a:t>Zawory kulowe s</a:t>
            </a:r>
            <a:r>
              <a:rPr lang="pl-PL" altLang="pl-PL" sz="1600" dirty="0">
                <a:latin typeface="Arial" panose="020B0604020202020204" pitchFamily="34" charset="0"/>
              </a:rPr>
              <a:t>ł</a:t>
            </a:r>
            <a:r>
              <a:rPr lang="pl-PL" altLang="pl-PL" sz="1600" dirty="0">
                <a:latin typeface="Arial" panose="020B0604020202020204" pitchFamily="34" charset="0"/>
                <a:cs typeface="Times New Roman" panose="02020603050405020304" pitchFamily="18" charset="0"/>
              </a:rPr>
              <a:t>u</a:t>
            </a:r>
            <a:r>
              <a:rPr lang="pl-PL" altLang="pl-PL" sz="1600" dirty="0">
                <a:latin typeface="Arial" panose="020B0604020202020204" pitchFamily="34" charset="0"/>
              </a:rPr>
              <a:t>żą </a:t>
            </a:r>
            <a:r>
              <a:rPr lang="pl-PL" altLang="pl-PL" sz="1600" dirty="0">
                <a:latin typeface="Arial" panose="020B0604020202020204" pitchFamily="34" charset="0"/>
                <a:cs typeface="Times New Roman" panose="02020603050405020304" pitchFamily="18" charset="0"/>
              </a:rPr>
              <a:t>do odcinania przep</a:t>
            </a:r>
            <a:r>
              <a:rPr lang="pl-PL" altLang="pl-PL" sz="1600" dirty="0">
                <a:latin typeface="Arial" panose="020B0604020202020204" pitchFamily="34" charset="0"/>
              </a:rPr>
              <a:t>ł</a:t>
            </a:r>
            <a:r>
              <a:rPr lang="pl-PL" altLang="pl-PL" sz="1600" dirty="0">
                <a:latin typeface="Arial" panose="020B0604020202020204" pitchFamily="34" charset="0"/>
                <a:cs typeface="Times New Roman" panose="02020603050405020304" pitchFamily="18" charset="0"/>
              </a:rPr>
              <a:t>ywu czynnika w instalacjach wody, pary, cieczy oleistych</a:t>
            </a:r>
            <a:r>
              <a:rPr lang="pl-PL" altLang="pl-PL" sz="1600" dirty="0">
                <a:latin typeface="Arial" panose="020B0604020202020204" pitchFamily="34" charset="0"/>
              </a:rPr>
              <a:t> </a:t>
            </a:r>
            <a:r>
              <a:rPr lang="pl-PL" altLang="pl-PL" sz="1600" dirty="0">
                <a:latin typeface="Arial" panose="020B0604020202020204" pitchFamily="34" charset="0"/>
                <a:cs typeface="Times New Roman" panose="02020603050405020304" pitchFamily="18" charset="0"/>
              </a:rPr>
              <a:t>i innych. Znajduj</a:t>
            </a:r>
            <a:r>
              <a:rPr lang="pl-PL" altLang="pl-PL" sz="1600" dirty="0">
                <a:latin typeface="Arial" panose="020B0604020202020204" pitchFamily="34" charset="0"/>
              </a:rPr>
              <a:t>ą</a:t>
            </a:r>
            <a:r>
              <a:rPr lang="pl-PL" altLang="pl-PL" sz="1600" dirty="0">
                <a:latin typeface="Arial" panose="020B0604020202020204" pitchFamily="34" charset="0"/>
                <a:cs typeface="Times New Roman" panose="02020603050405020304" pitchFamily="18" charset="0"/>
              </a:rPr>
              <a:t> zastosowanie w wielu ga</a:t>
            </a:r>
            <a:r>
              <a:rPr lang="pl-PL" altLang="pl-PL" sz="1600" dirty="0">
                <a:latin typeface="Arial" panose="020B0604020202020204" pitchFamily="34" charset="0"/>
              </a:rPr>
              <a:t>łę</a:t>
            </a:r>
            <a:r>
              <a:rPr lang="pl-PL" altLang="pl-PL" sz="1600" dirty="0">
                <a:latin typeface="Arial" panose="020B0604020202020204" pitchFamily="34" charset="0"/>
                <a:cs typeface="Times New Roman" panose="02020603050405020304" pitchFamily="18" charset="0"/>
              </a:rPr>
              <a:t>ziach przemysłu. Zalet</a:t>
            </a:r>
            <a:r>
              <a:rPr lang="pl-PL" altLang="pl-PL" sz="1600" dirty="0">
                <a:latin typeface="Arial" panose="020B0604020202020204" pitchFamily="34" charset="0"/>
              </a:rPr>
              <a:t>ą</a:t>
            </a:r>
            <a:r>
              <a:rPr lang="pl-PL" altLang="pl-PL" sz="1600" dirty="0">
                <a:latin typeface="Arial" panose="020B0604020202020204" pitchFamily="34" charset="0"/>
                <a:cs typeface="Times New Roman" panose="02020603050405020304" pitchFamily="18" charset="0"/>
              </a:rPr>
              <a:t> jest zwarto</a:t>
            </a:r>
            <a:r>
              <a:rPr lang="pl-PL" altLang="pl-PL" sz="1600" dirty="0">
                <a:latin typeface="Arial" panose="020B0604020202020204" pitchFamily="34" charset="0"/>
              </a:rPr>
              <a:t>ść</a:t>
            </a:r>
            <a:r>
              <a:rPr lang="pl-PL" altLang="pl-PL" sz="1600" dirty="0">
                <a:latin typeface="Arial" panose="020B0604020202020204" pitchFamily="34" charset="0"/>
                <a:cs typeface="Times New Roman" panose="02020603050405020304" pitchFamily="18" charset="0"/>
              </a:rPr>
              <a:t> budowy. Takie wszechstronne zastosowania wymagaj</a:t>
            </a:r>
            <a:r>
              <a:rPr lang="pl-PL" altLang="pl-PL" sz="1600" dirty="0">
                <a:latin typeface="Arial" panose="020B0604020202020204" pitchFamily="34" charset="0"/>
              </a:rPr>
              <a:t>ą</a:t>
            </a:r>
            <a:r>
              <a:rPr lang="pl-PL" altLang="pl-PL" sz="1600" dirty="0">
                <a:latin typeface="Arial" panose="020B0604020202020204" pitchFamily="34" charset="0"/>
                <a:cs typeface="Times New Roman" panose="02020603050405020304" pitchFamily="18" charset="0"/>
              </a:rPr>
              <a:t> w</a:t>
            </a:r>
            <a:r>
              <a:rPr lang="pl-PL" altLang="pl-PL" sz="1600" dirty="0">
                <a:latin typeface="Arial" panose="020B0604020202020204" pitchFamily="34" charset="0"/>
              </a:rPr>
              <a:t>ł</a:t>
            </a:r>
            <a:r>
              <a:rPr lang="pl-PL" altLang="pl-PL" sz="1600" dirty="0">
                <a:latin typeface="Arial" panose="020B0604020202020204" pitchFamily="34" charset="0"/>
                <a:cs typeface="Times New Roman" panose="02020603050405020304" pitchFamily="18" charset="0"/>
              </a:rPr>
              <a:t>a</a:t>
            </a:r>
            <a:r>
              <a:rPr lang="pl-PL" altLang="pl-PL" sz="1600" dirty="0">
                <a:latin typeface="Arial" panose="020B0604020202020204" pitchFamily="34" charset="0"/>
              </a:rPr>
              <a:t>ś</a:t>
            </a:r>
            <a:r>
              <a:rPr lang="pl-PL" altLang="pl-PL" sz="1600" dirty="0">
                <a:latin typeface="Arial" panose="020B0604020202020204" pitchFamily="34" charset="0"/>
                <a:cs typeface="Times New Roman" panose="02020603050405020304" pitchFamily="18" charset="0"/>
              </a:rPr>
              <a:t>ciwego doboru materia</a:t>
            </a:r>
            <a:r>
              <a:rPr lang="pl-PL" altLang="pl-PL" sz="1600" dirty="0">
                <a:latin typeface="Arial" panose="020B0604020202020204" pitchFamily="34" charset="0"/>
              </a:rPr>
              <a:t>ł</a:t>
            </a:r>
            <a:r>
              <a:rPr lang="pl-PL" altLang="pl-PL" sz="1600" dirty="0">
                <a:latin typeface="Arial" panose="020B0604020202020204" pitchFamily="34" charset="0"/>
                <a:cs typeface="Times New Roman" panose="02020603050405020304" pitchFamily="18" charset="0"/>
              </a:rPr>
              <a:t>ów, charakteryzuj</a:t>
            </a:r>
            <a:r>
              <a:rPr lang="pl-PL" altLang="pl-PL" sz="1600" dirty="0">
                <a:latin typeface="Arial" panose="020B0604020202020204" pitchFamily="34" charset="0"/>
              </a:rPr>
              <a:t>ą</a:t>
            </a:r>
            <a:r>
              <a:rPr lang="pl-PL" altLang="pl-PL" sz="1600" dirty="0">
                <a:latin typeface="Arial" panose="020B0604020202020204" pitchFamily="34" charset="0"/>
                <a:cs typeface="Times New Roman" panose="02020603050405020304" pitchFamily="18" charset="0"/>
              </a:rPr>
              <a:t>cych si</a:t>
            </a:r>
            <a:r>
              <a:rPr lang="pl-PL" altLang="pl-PL" sz="1600" dirty="0">
                <a:latin typeface="Arial" panose="020B0604020202020204" pitchFamily="34" charset="0"/>
              </a:rPr>
              <a:t>ę</a:t>
            </a:r>
            <a:r>
              <a:rPr lang="pl-PL" altLang="pl-PL" sz="1600" dirty="0">
                <a:latin typeface="Arial" panose="020B0604020202020204" pitchFamily="34" charset="0"/>
                <a:cs typeface="Times New Roman" panose="02020603050405020304" pitchFamily="18" charset="0"/>
              </a:rPr>
              <a:t> odporno</a:t>
            </a:r>
            <a:r>
              <a:rPr lang="pl-PL" altLang="pl-PL" sz="1600" dirty="0">
                <a:latin typeface="Arial" panose="020B0604020202020204" pitchFamily="34" charset="0"/>
              </a:rPr>
              <a:t>ś</a:t>
            </a:r>
            <a:r>
              <a:rPr lang="pl-PL" altLang="pl-PL" sz="1600" dirty="0">
                <a:latin typeface="Arial" panose="020B0604020202020204" pitchFamily="34" charset="0"/>
                <a:cs typeface="Times New Roman" panose="02020603050405020304" pitchFamily="18" charset="0"/>
              </a:rPr>
              <a:t>ci</a:t>
            </a:r>
            <a:r>
              <a:rPr lang="pl-PL" altLang="pl-PL" sz="1600" dirty="0">
                <a:latin typeface="Arial" panose="020B0604020202020204" pitchFamily="34" charset="0"/>
              </a:rPr>
              <a:t>ą</a:t>
            </a:r>
            <a:r>
              <a:rPr lang="pl-PL" altLang="pl-PL" sz="1600" dirty="0">
                <a:latin typeface="Arial" panose="020B0604020202020204" pitchFamily="34" charset="0"/>
                <a:cs typeface="Times New Roman" panose="02020603050405020304" pitchFamily="18" charset="0"/>
              </a:rPr>
              <a:t> na tak ró</a:t>
            </a:r>
            <a:r>
              <a:rPr lang="pl-PL" altLang="pl-PL" sz="1600" dirty="0">
                <a:latin typeface="Arial" panose="020B0604020202020204" pitchFamily="34" charset="0"/>
              </a:rPr>
              <a:t>ż</a:t>
            </a:r>
            <a:r>
              <a:rPr lang="pl-PL" altLang="pl-PL" sz="1600" dirty="0">
                <a:latin typeface="Arial" panose="020B0604020202020204" pitchFamily="34" charset="0"/>
                <a:cs typeface="Times New Roman" panose="02020603050405020304" pitchFamily="18" charset="0"/>
              </a:rPr>
              <a:t>norodne media. </a:t>
            </a:r>
            <a:endParaRPr lang="pl-PL" altLang="pl-PL" sz="1600" dirty="0">
              <a:latin typeface="Arial" panose="020B0604020202020204" pitchFamily="34" charset="0"/>
            </a:endParaRPr>
          </a:p>
        </p:txBody>
      </p:sp>
      <p:sp>
        <p:nvSpPr>
          <p:cNvPr id="42" name="Rectangle 42">
            <a:extLst>
              <a:ext uri="{FF2B5EF4-FFF2-40B4-BE49-F238E27FC236}">
                <a16:creationId xmlns:a16="http://schemas.microsoft.com/office/drawing/2014/main" id="{E7660782-2D5E-4934-9CF4-BCD1B329769C}"/>
              </a:ext>
            </a:extLst>
          </p:cNvPr>
          <p:cNvSpPr txBox="1">
            <a:spLocks noChangeArrowheads="1"/>
          </p:cNvSpPr>
          <p:nvPr/>
        </p:nvSpPr>
        <p:spPr bwMode="auto">
          <a:xfrm>
            <a:off x="720726" y="14288"/>
            <a:ext cx="8424862"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000" b="1">
                <a:solidFill>
                  <a:schemeClr val="tx1"/>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pPr algn="ctr"/>
            <a:r>
              <a:rPr lang="pl-PL" altLang="pl-PL" sz="3200" kern="0" dirty="0"/>
              <a:t>Przedmiot badań</a:t>
            </a:r>
            <a:br>
              <a:rPr lang="pl-PL" altLang="pl-PL" sz="3200" kern="0" dirty="0"/>
            </a:br>
            <a:r>
              <a:rPr lang="pl-PL" altLang="pl-PL" sz="3200" kern="0" dirty="0"/>
              <a:t>Object of </a:t>
            </a:r>
            <a:r>
              <a:rPr lang="pl-PL" altLang="pl-PL" sz="3200" kern="0" dirty="0" err="1"/>
              <a:t>investigation</a:t>
            </a:r>
            <a:endParaRPr lang="pl-PL" altLang="pl-PL" sz="3200" kern="0" dirty="0"/>
          </a:p>
        </p:txBody>
      </p:sp>
    </p:spTree>
    <p:extLst>
      <p:ext uri="{BB962C8B-B14F-4D97-AF65-F5344CB8AC3E}">
        <p14:creationId xmlns:p14="http://schemas.microsoft.com/office/powerpoint/2010/main" val="877799110"/>
      </p:ext>
    </p:extLst>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323C619-8378-4BDD-8A97-F9762AEABE34}"/>
              </a:ext>
            </a:extLst>
          </p:cNvPr>
          <p:cNvPicPr/>
          <p:nvPr/>
        </p:nvPicPr>
        <p:blipFill rotWithShape="1">
          <a:blip r:embed="rId2" cstate="print">
            <a:extLst>
              <a:ext uri="{28A0092B-C50C-407E-A947-70E740481C1C}">
                <a14:useLocalDpi xmlns:a14="http://schemas.microsoft.com/office/drawing/2010/main" val="0"/>
              </a:ext>
            </a:extLst>
          </a:blip>
          <a:srcRect l="22822" t="16715" r="27074"/>
          <a:stretch/>
        </p:blipFill>
        <p:spPr bwMode="auto">
          <a:xfrm>
            <a:off x="10620463" y="0"/>
            <a:ext cx="1476462" cy="1272885"/>
          </a:xfrm>
          <a:prstGeom prst="rect">
            <a:avLst/>
          </a:prstGeom>
          <a:noFill/>
          <a:ln>
            <a:noFill/>
          </a:ln>
          <a:extLst>
            <a:ext uri="{53640926-AAD7-44D8-BBD7-CCE9431645EC}">
              <a14:shadowObscured xmlns:a14="http://schemas.microsoft.com/office/drawing/2010/main"/>
            </a:ext>
          </a:extLst>
        </p:spPr>
      </p:pic>
      <p:sp>
        <p:nvSpPr>
          <p:cNvPr id="11" name="Rectangle 9">
            <a:extLst>
              <a:ext uri="{FF2B5EF4-FFF2-40B4-BE49-F238E27FC236}">
                <a16:creationId xmlns:a16="http://schemas.microsoft.com/office/drawing/2014/main" id="{657AE728-4088-4A9C-9FD5-AC11920CA98D}"/>
              </a:ext>
            </a:extLst>
          </p:cNvPr>
          <p:cNvSpPr>
            <a:spLocks noChangeArrowheads="1"/>
          </p:cNvSpPr>
          <p:nvPr/>
        </p:nvSpPr>
        <p:spPr bwMode="auto">
          <a:xfrm>
            <a:off x="1588" y="2728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13" name="Rectangle 10">
            <a:extLst>
              <a:ext uri="{FF2B5EF4-FFF2-40B4-BE49-F238E27FC236}">
                <a16:creationId xmlns:a16="http://schemas.microsoft.com/office/drawing/2014/main" id="{7536E57C-CCDE-4C2E-AF31-946D18195D6D}"/>
              </a:ext>
            </a:extLst>
          </p:cNvPr>
          <p:cNvSpPr>
            <a:spLocks noChangeArrowheads="1"/>
          </p:cNvSpPr>
          <p:nvPr/>
        </p:nvSpPr>
        <p:spPr bwMode="auto">
          <a:xfrm>
            <a:off x="1588" y="3078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17" name="Rectangle 14">
            <a:extLst>
              <a:ext uri="{FF2B5EF4-FFF2-40B4-BE49-F238E27FC236}">
                <a16:creationId xmlns:a16="http://schemas.microsoft.com/office/drawing/2014/main" id="{E8172108-2423-49E6-A272-133B8F3EA0CE}"/>
              </a:ext>
            </a:extLst>
          </p:cNvPr>
          <p:cNvSpPr>
            <a:spLocks noChangeArrowheads="1"/>
          </p:cNvSpPr>
          <p:nvPr/>
        </p:nvSpPr>
        <p:spPr bwMode="auto">
          <a:xfrm>
            <a:off x="1588" y="3078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1" name="Rectangle 18">
            <a:extLst>
              <a:ext uri="{FF2B5EF4-FFF2-40B4-BE49-F238E27FC236}">
                <a16:creationId xmlns:a16="http://schemas.microsoft.com/office/drawing/2014/main" id="{98FB98B4-D216-44FA-A473-98CCA12D1DE3}"/>
              </a:ext>
            </a:extLst>
          </p:cNvPr>
          <p:cNvSpPr>
            <a:spLocks noChangeArrowheads="1"/>
          </p:cNvSpPr>
          <p:nvPr/>
        </p:nvSpPr>
        <p:spPr bwMode="auto">
          <a:xfrm>
            <a:off x="1588" y="3009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6" name="Rectangle 23">
            <a:extLst>
              <a:ext uri="{FF2B5EF4-FFF2-40B4-BE49-F238E27FC236}">
                <a16:creationId xmlns:a16="http://schemas.microsoft.com/office/drawing/2014/main" id="{8D34FD9E-4709-457A-A692-C9EC79947DF6}"/>
              </a:ext>
            </a:extLst>
          </p:cNvPr>
          <p:cNvSpPr>
            <a:spLocks noChangeArrowheads="1"/>
          </p:cNvSpPr>
          <p:nvPr/>
        </p:nvSpPr>
        <p:spPr bwMode="auto">
          <a:xfrm>
            <a:off x="1588" y="1400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7" name="Rectangle 25">
            <a:extLst>
              <a:ext uri="{FF2B5EF4-FFF2-40B4-BE49-F238E27FC236}">
                <a16:creationId xmlns:a16="http://schemas.microsoft.com/office/drawing/2014/main" id="{950AE57F-67E6-40DB-984C-314C14EA653D}"/>
              </a:ext>
            </a:extLst>
          </p:cNvPr>
          <p:cNvSpPr>
            <a:spLocks noChangeArrowheads="1"/>
          </p:cNvSpPr>
          <p:nvPr/>
        </p:nvSpPr>
        <p:spPr bwMode="auto">
          <a:xfrm>
            <a:off x="-39688" y="2689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31" name="Rectangle 29">
            <a:extLst>
              <a:ext uri="{FF2B5EF4-FFF2-40B4-BE49-F238E27FC236}">
                <a16:creationId xmlns:a16="http://schemas.microsoft.com/office/drawing/2014/main" id="{D3E03BC9-DC88-4113-8DC2-D8397AFDC927}"/>
              </a:ext>
            </a:extLst>
          </p:cNvPr>
          <p:cNvSpPr>
            <a:spLocks noChangeArrowheads="1"/>
          </p:cNvSpPr>
          <p:nvPr/>
        </p:nvSpPr>
        <p:spPr bwMode="auto">
          <a:xfrm>
            <a:off x="-34925" y="2697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35" name="Rectangle 33">
            <a:extLst>
              <a:ext uri="{FF2B5EF4-FFF2-40B4-BE49-F238E27FC236}">
                <a16:creationId xmlns:a16="http://schemas.microsoft.com/office/drawing/2014/main" id="{0495998C-EC14-4E37-B785-C85CFB4551DE}"/>
              </a:ext>
            </a:extLst>
          </p:cNvPr>
          <p:cNvSpPr>
            <a:spLocks noChangeArrowheads="1"/>
          </p:cNvSpPr>
          <p:nvPr/>
        </p:nvSpPr>
        <p:spPr bwMode="auto">
          <a:xfrm>
            <a:off x="-28575" y="2689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pic>
        <p:nvPicPr>
          <p:cNvPr id="15" name="Obraz 2">
            <a:extLst>
              <a:ext uri="{FF2B5EF4-FFF2-40B4-BE49-F238E27FC236}">
                <a16:creationId xmlns:a16="http://schemas.microsoft.com/office/drawing/2014/main" id="{FEFB4A1F-51BF-415A-B313-6E9EBAA40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612"/>
          <a:stretch/>
        </p:blipFill>
        <p:spPr bwMode="auto">
          <a:xfrm>
            <a:off x="1111236" y="138571"/>
            <a:ext cx="6136670" cy="640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wal 1">
            <a:extLst>
              <a:ext uri="{FF2B5EF4-FFF2-40B4-BE49-F238E27FC236}">
                <a16:creationId xmlns:a16="http://schemas.microsoft.com/office/drawing/2014/main" id="{3BC09A38-CB13-44FE-B745-4D7D0D63E153}"/>
              </a:ext>
            </a:extLst>
          </p:cNvPr>
          <p:cNvSpPr/>
          <p:nvPr/>
        </p:nvSpPr>
        <p:spPr>
          <a:xfrm>
            <a:off x="3470910" y="3027127"/>
            <a:ext cx="419100" cy="3925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6D0EC99C-2480-4D27-8388-205EBF9B654E}"/>
              </a:ext>
            </a:extLst>
          </p:cNvPr>
          <p:cNvSpPr/>
          <p:nvPr/>
        </p:nvSpPr>
        <p:spPr>
          <a:xfrm>
            <a:off x="3021330" y="3208027"/>
            <a:ext cx="350520" cy="35813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BC8F3BEF-3C15-4837-8B15-1119C77B09E8}"/>
              </a:ext>
            </a:extLst>
          </p:cNvPr>
          <p:cNvSpPr/>
          <p:nvPr/>
        </p:nvSpPr>
        <p:spPr>
          <a:xfrm>
            <a:off x="3470910" y="5366467"/>
            <a:ext cx="419100" cy="3925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FDEE60AB-C4CA-4ABC-BE7F-0D407EC126EF}"/>
              </a:ext>
            </a:extLst>
          </p:cNvPr>
          <p:cNvSpPr/>
          <p:nvPr/>
        </p:nvSpPr>
        <p:spPr>
          <a:xfrm>
            <a:off x="4916184" y="3261366"/>
            <a:ext cx="350520" cy="35813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3" name="Picture 44" descr="1">
            <a:extLst>
              <a:ext uri="{FF2B5EF4-FFF2-40B4-BE49-F238E27FC236}">
                <a16:creationId xmlns:a16="http://schemas.microsoft.com/office/drawing/2014/main" id="{413C82AB-975A-4648-B1E1-281DC1886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211" y="303965"/>
            <a:ext cx="4232353" cy="18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2">
            <a:extLst>
              <a:ext uri="{FF2B5EF4-FFF2-40B4-BE49-F238E27FC236}">
                <a16:creationId xmlns:a16="http://schemas.microsoft.com/office/drawing/2014/main" id="{FD959C75-549A-4105-AD19-CF07DE63B6CC}"/>
              </a:ext>
            </a:extLst>
          </p:cNvPr>
          <p:cNvPicPr>
            <a:picLocks noChangeAspect="1"/>
          </p:cNvPicPr>
          <p:nvPr/>
        </p:nvPicPr>
        <p:blipFill>
          <a:blip r:embed="rId5"/>
          <a:stretch>
            <a:fillRect/>
          </a:stretch>
        </p:blipFill>
        <p:spPr>
          <a:xfrm>
            <a:off x="7328006" y="2367309"/>
            <a:ext cx="4601013" cy="3090516"/>
          </a:xfrm>
          <a:prstGeom prst="rect">
            <a:avLst/>
          </a:prstGeom>
        </p:spPr>
      </p:pic>
      <p:pic>
        <p:nvPicPr>
          <p:cNvPr id="4" name="Obraz 3">
            <a:extLst>
              <a:ext uri="{FF2B5EF4-FFF2-40B4-BE49-F238E27FC236}">
                <a16:creationId xmlns:a16="http://schemas.microsoft.com/office/drawing/2014/main" id="{A2555407-7587-41D7-92B1-70CFDBB94D74}"/>
              </a:ext>
            </a:extLst>
          </p:cNvPr>
          <p:cNvPicPr>
            <a:picLocks noChangeAspect="1"/>
          </p:cNvPicPr>
          <p:nvPr/>
        </p:nvPicPr>
        <p:blipFill>
          <a:blip r:embed="rId6"/>
          <a:stretch>
            <a:fillRect/>
          </a:stretch>
        </p:blipFill>
        <p:spPr>
          <a:xfrm>
            <a:off x="6878374" y="4452196"/>
            <a:ext cx="2847236" cy="2195459"/>
          </a:xfrm>
          <a:prstGeom prst="rect">
            <a:avLst/>
          </a:prstGeom>
        </p:spPr>
      </p:pic>
      <p:pic>
        <p:nvPicPr>
          <p:cNvPr id="5" name="Obraz 4">
            <a:extLst>
              <a:ext uri="{FF2B5EF4-FFF2-40B4-BE49-F238E27FC236}">
                <a16:creationId xmlns:a16="http://schemas.microsoft.com/office/drawing/2014/main" id="{10135059-2F33-4E51-9AD6-C5B6762BA20D}"/>
              </a:ext>
            </a:extLst>
          </p:cNvPr>
          <p:cNvPicPr>
            <a:picLocks noChangeAspect="1"/>
          </p:cNvPicPr>
          <p:nvPr/>
        </p:nvPicPr>
        <p:blipFill>
          <a:blip r:embed="rId7"/>
          <a:stretch>
            <a:fillRect/>
          </a:stretch>
        </p:blipFill>
        <p:spPr>
          <a:xfrm>
            <a:off x="-103718" y="-57839"/>
            <a:ext cx="3323168" cy="3243412"/>
          </a:xfrm>
          <a:prstGeom prst="rect">
            <a:avLst/>
          </a:prstGeom>
        </p:spPr>
      </p:pic>
    </p:spTree>
    <p:extLst>
      <p:ext uri="{BB962C8B-B14F-4D97-AF65-F5344CB8AC3E}">
        <p14:creationId xmlns:p14="http://schemas.microsoft.com/office/powerpoint/2010/main" val="581871091"/>
      </p:ext>
    </p:extLst>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3137A9-226F-4F95-90ED-F65CD74ACCE6}"/>
              </a:ext>
            </a:extLst>
          </p:cNvPr>
          <p:cNvSpPr>
            <a:spLocks noChangeArrowheads="1"/>
          </p:cNvSpPr>
          <p:nvPr/>
        </p:nvSpPr>
        <p:spPr bwMode="auto">
          <a:xfrm>
            <a:off x="947956" y="5975851"/>
            <a:ext cx="5072776"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pl-PL" altLang="pl-PL" sz="2400" b="1" dirty="0"/>
              <a:t>Rys.1. </a:t>
            </a:r>
            <a:r>
              <a:rPr lang="pl-PL" altLang="pl-PL" sz="2400" b="1" dirty="0">
                <a:cs typeface="Times New Roman" panose="02020603050405020304" pitchFamily="18" charset="0"/>
              </a:rPr>
              <a:t>Zawór kulowy</a:t>
            </a:r>
            <a:endParaRPr lang="pl-PL" altLang="pl-PL" sz="2400" b="1" dirty="0"/>
          </a:p>
        </p:txBody>
      </p:sp>
      <p:pic>
        <p:nvPicPr>
          <p:cNvPr id="6" name="Picture 5" descr="wersja1">
            <a:extLst>
              <a:ext uri="{FF2B5EF4-FFF2-40B4-BE49-F238E27FC236}">
                <a16:creationId xmlns:a16="http://schemas.microsoft.com/office/drawing/2014/main" id="{B95CC0FF-E174-49EF-828D-1926E9F24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430" t="31575" r="45479" b="49683"/>
          <a:stretch>
            <a:fillRect/>
          </a:stretch>
        </p:blipFill>
        <p:spPr bwMode="auto">
          <a:xfrm>
            <a:off x="3292475" y="0"/>
            <a:ext cx="30924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7">
            <a:extLst>
              <a:ext uri="{FF2B5EF4-FFF2-40B4-BE49-F238E27FC236}">
                <a16:creationId xmlns:a16="http://schemas.microsoft.com/office/drawing/2014/main" id="{A7243044-6C94-4DBD-85AF-B6B49FEA2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09863"/>
            <a:ext cx="51276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a:extLst>
              <a:ext uri="{FF2B5EF4-FFF2-40B4-BE49-F238E27FC236}">
                <a16:creationId xmlns:a16="http://schemas.microsoft.com/office/drawing/2014/main" id="{A20C62D9-1076-40A0-9785-C751F3F80B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682" t="37130" r="35359"/>
          <a:stretch/>
        </p:blipFill>
        <p:spPr bwMode="auto">
          <a:xfrm>
            <a:off x="8404225" y="1149036"/>
            <a:ext cx="3752849" cy="557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Łącznik prosty ze strzałką 12">
            <a:extLst>
              <a:ext uri="{FF2B5EF4-FFF2-40B4-BE49-F238E27FC236}">
                <a16:creationId xmlns:a16="http://schemas.microsoft.com/office/drawing/2014/main" id="{A2DE7F91-87FE-4B26-AAC7-D9367764CE1A}"/>
              </a:ext>
            </a:extLst>
          </p:cNvPr>
          <p:cNvCxnSpPr/>
          <p:nvPr/>
        </p:nvCxnSpPr>
        <p:spPr>
          <a:xfrm>
            <a:off x="7972425" y="2709863"/>
            <a:ext cx="1504950" cy="0"/>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5" name="Łącznik prosty ze strzałką 14">
            <a:extLst>
              <a:ext uri="{FF2B5EF4-FFF2-40B4-BE49-F238E27FC236}">
                <a16:creationId xmlns:a16="http://schemas.microsoft.com/office/drawing/2014/main" id="{E470C107-E217-4B17-A33A-7E636687002B}"/>
              </a:ext>
            </a:extLst>
          </p:cNvPr>
          <p:cNvCxnSpPr/>
          <p:nvPr/>
        </p:nvCxnSpPr>
        <p:spPr>
          <a:xfrm flipV="1">
            <a:off x="3400425" y="1809750"/>
            <a:ext cx="1222375" cy="223837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Owal 15">
            <a:extLst>
              <a:ext uri="{FF2B5EF4-FFF2-40B4-BE49-F238E27FC236}">
                <a16:creationId xmlns:a16="http://schemas.microsoft.com/office/drawing/2014/main" id="{79671580-1F0C-4EEB-8626-978019B0E237}"/>
              </a:ext>
            </a:extLst>
          </p:cNvPr>
          <p:cNvSpPr/>
          <p:nvPr/>
        </p:nvSpPr>
        <p:spPr>
          <a:xfrm>
            <a:off x="9363075" y="4514850"/>
            <a:ext cx="676275" cy="60006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Owal 16">
            <a:extLst>
              <a:ext uri="{FF2B5EF4-FFF2-40B4-BE49-F238E27FC236}">
                <a16:creationId xmlns:a16="http://schemas.microsoft.com/office/drawing/2014/main" id="{073D3C87-A680-425E-8A97-E0CF4A98F0F2}"/>
              </a:ext>
            </a:extLst>
          </p:cNvPr>
          <p:cNvSpPr/>
          <p:nvPr/>
        </p:nvSpPr>
        <p:spPr>
          <a:xfrm>
            <a:off x="10321925" y="4048125"/>
            <a:ext cx="676275" cy="60006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cxnSp>
        <p:nvCxnSpPr>
          <p:cNvPr id="19" name="Łącznik prosty 18">
            <a:extLst>
              <a:ext uri="{FF2B5EF4-FFF2-40B4-BE49-F238E27FC236}">
                <a16:creationId xmlns:a16="http://schemas.microsoft.com/office/drawing/2014/main" id="{7E5F3DB5-AA6B-4545-846E-4192CFAFD694}"/>
              </a:ext>
            </a:extLst>
          </p:cNvPr>
          <p:cNvCxnSpPr/>
          <p:nvPr/>
        </p:nvCxnSpPr>
        <p:spPr>
          <a:xfrm flipV="1">
            <a:off x="10134600" y="714375"/>
            <a:ext cx="146049" cy="4667250"/>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pic>
        <p:nvPicPr>
          <p:cNvPr id="20" name="Obraz 19">
            <a:extLst>
              <a:ext uri="{FF2B5EF4-FFF2-40B4-BE49-F238E27FC236}">
                <a16:creationId xmlns:a16="http://schemas.microsoft.com/office/drawing/2014/main" id="{1A8D8AFD-481C-4AE3-A08C-EE7479E9BDAF}"/>
              </a:ext>
            </a:extLst>
          </p:cNvPr>
          <p:cNvPicPr>
            <a:picLocks noChangeAspect="1"/>
          </p:cNvPicPr>
          <p:nvPr/>
        </p:nvPicPr>
        <p:blipFill>
          <a:blip r:embed="rId5"/>
          <a:stretch>
            <a:fillRect/>
          </a:stretch>
        </p:blipFill>
        <p:spPr>
          <a:xfrm>
            <a:off x="5766684" y="2683132"/>
            <a:ext cx="2527397" cy="4072313"/>
          </a:xfrm>
          <a:prstGeom prst="rect">
            <a:avLst/>
          </a:prstGeom>
        </p:spPr>
      </p:pic>
    </p:spTree>
    <p:extLst>
      <p:ext uri="{BB962C8B-B14F-4D97-AF65-F5344CB8AC3E}">
        <p14:creationId xmlns:p14="http://schemas.microsoft.com/office/powerpoint/2010/main" val="847766122"/>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323C619-8378-4BDD-8A97-F9762AEABE34}"/>
              </a:ext>
            </a:extLst>
          </p:cNvPr>
          <p:cNvPicPr/>
          <p:nvPr/>
        </p:nvPicPr>
        <p:blipFill rotWithShape="1">
          <a:blip r:embed="rId2" cstate="print">
            <a:extLst>
              <a:ext uri="{28A0092B-C50C-407E-A947-70E740481C1C}">
                <a14:useLocalDpi xmlns:a14="http://schemas.microsoft.com/office/drawing/2010/main" val="0"/>
              </a:ext>
            </a:extLst>
          </a:blip>
          <a:srcRect l="22822" t="16715" r="27074"/>
          <a:stretch/>
        </p:blipFill>
        <p:spPr bwMode="auto">
          <a:xfrm>
            <a:off x="9526669" y="27409"/>
            <a:ext cx="2352142" cy="2178895"/>
          </a:xfrm>
          <a:prstGeom prst="rect">
            <a:avLst/>
          </a:prstGeom>
          <a:noFill/>
          <a:ln>
            <a:noFill/>
          </a:ln>
          <a:extLst>
            <a:ext uri="{53640926-AAD7-44D8-BBD7-CCE9431645EC}">
              <a14:shadowObscured xmlns:a14="http://schemas.microsoft.com/office/drawing/2010/main"/>
            </a:ext>
          </a:extLst>
        </p:spPr>
      </p:pic>
      <p:pic>
        <p:nvPicPr>
          <p:cNvPr id="8" name="Picture 4" descr="14,2">
            <a:extLst>
              <a:ext uri="{FF2B5EF4-FFF2-40B4-BE49-F238E27FC236}">
                <a16:creationId xmlns:a16="http://schemas.microsoft.com/office/drawing/2014/main" id="{2C64D4D1-9805-4472-9825-512EF15BA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6"/>
            <a:ext cx="6600774" cy="6229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9">
            <a:extLst>
              <a:ext uri="{FF2B5EF4-FFF2-40B4-BE49-F238E27FC236}">
                <a16:creationId xmlns:a16="http://schemas.microsoft.com/office/drawing/2014/main" id="{657AE728-4088-4A9C-9FD5-AC11920CA98D}"/>
              </a:ext>
            </a:extLst>
          </p:cNvPr>
          <p:cNvSpPr>
            <a:spLocks noChangeArrowheads="1"/>
          </p:cNvSpPr>
          <p:nvPr/>
        </p:nvSpPr>
        <p:spPr bwMode="auto">
          <a:xfrm>
            <a:off x="1588" y="2728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13" name="Rectangle 10">
            <a:extLst>
              <a:ext uri="{FF2B5EF4-FFF2-40B4-BE49-F238E27FC236}">
                <a16:creationId xmlns:a16="http://schemas.microsoft.com/office/drawing/2014/main" id="{7536E57C-CCDE-4C2E-AF31-946D18195D6D}"/>
              </a:ext>
            </a:extLst>
          </p:cNvPr>
          <p:cNvSpPr>
            <a:spLocks noChangeArrowheads="1"/>
          </p:cNvSpPr>
          <p:nvPr/>
        </p:nvSpPr>
        <p:spPr bwMode="auto">
          <a:xfrm>
            <a:off x="1588" y="3078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17" name="Rectangle 14">
            <a:extLst>
              <a:ext uri="{FF2B5EF4-FFF2-40B4-BE49-F238E27FC236}">
                <a16:creationId xmlns:a16="http://schemas.microsoft.com/office/drawing/2014/main" id="{E8172108-2423-49E6-A272-133B8F3EA0CE}"/>
              </a:ext>
            </a:extLst>
          </p:cNvPr>
          <p:cNvSpPr>
            <a:spLocks noChangeArrowheads="1"/>
          </p:cNvSpPr>
          <p:nvPr/>
        </p:nvSpPr>
        <p:spPr bwMode="auto">
          <a:xfrm>
            <a:off x="1588" y="3078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1" name="Rectangle 18">
            <a:extLst>
              <a:ext uri="{FF2B5EF4-FFF2-40B4-BE49-F238E27FC236}">
                <a16:creationId xmlns:a16="http://schemas.microsoft.com/office/drawing/2014/main" id="{98FB98B4-D216-44FA-A473-98CCA12D1DE3}"/>
              </a:ext>
            </a:extLst>
          </p:cNvPr>
          <p:cNvSpPr>
            <a:spLocks noChangeArrowheads="1"/>
          </p:cNvSpPr>
          <p:nvPr/>
        </p:nvSpPr>
        <p:spPr bwMode="auto">
          <a:xfrm>
            <a:off x="1588" y="3009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2" name="Rectangle 19">
            <a:extLst>
              <a:ext uri="{FF2B5EF4-FFF2-40B4-BE49-F238E27FC236}">
                <a16:creationId xmlns:a16="http://schemas.microsoft.com/office/drawing/2014/main" id="{FECFEF72-01F5-4DD8-8D41-E42DAC525F95}"/>
              </a:ext>
            </a:extLst>
          </p:cNvPr>
          <p:cNvSpPr>
            <a:spLocks noChangeArrowheads="1"/>
          </p:cNvSpPr>
          <p:nvPr/>
        </p:nvSpPr>
        <p:spPr bwMode="auto">
          <a:xfrm>
            <a:off x="1588" y="3009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6" name="Rectangle 23">
            <a:extLst>
              <a:ext uri="{FF2B5EF4-FFF2-40B4-BE49-F238E27FC236}">
                <a16:creationId xmlns:a16="http://schemas.microsoft.com/office/drawing/2014/main" id="{8D34FD9E-4709-457A-A692-C9EC79947DF6}"/>
              </a:ext>
            </a:extLst>
          </p:cNvPr>
          <p:cNvSpPr>
            <a:spLocks noChangeArrowheads="1"/>
          </p:cNvSpPr>
          <p:nvPr/>
        </p:nvSpPr>
        <p:spPr bwMode="auto">
          <a:xfrm>
            <a:off x="1588" y="1400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27" name="Rectangle 25">
            <a:extLst>
              <a:ext uri="{FF2B5EF4-FFF2-40B4-BE49-F238E27FC236}">
                <a16:creationId xmlns:a16="http://schemas.microsoft.com/office/drawing/2014/main" id="{950AE57F-67E6-40DB-984C-314C14EA653D}"/>
              </a:ext>
            </a:extLst>
          </p:cNvPr>
          <p:cNvSpPr>
            <a:spLocks noChangeArrowheads="1"/>
          </p:cNvSpPr>
          <p:nvPr/>
        </p:nvSpPr>
        <p:spPr bwMode="auto">
          <a:xfrm>
            <a:off x="-39688" y="2689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31" name="Rectangle 29">
            <a:extLst>
              <a:ext uri="{FF2B5EF4-FFF2-40B4-BE49-F238E27FC236}">
                <a16:creationId xmlns:a16="http://schemas.microsoft.com/office/drawing/2014/main" id="{D3E03BC9-DC88-4113-8DC2-D8397AFDC927}"/>
              </a:ext>
            </a:extLst>
          </p:cNvPr>
          <p:cNvSpPr>
            <a:spLocks noChangeArrowheads="1"/>
          </p:cNvSpPr>
          <p:nvPr/>
        </p:nvSpPr>
        <p:spPr bwMode="auto">
          <a:xfrm>
            <a:off x="-34925" y="2697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35" name="Rectangle 33">
            <a:extLst>
              <a:ext uri="{FF2B5EF4-FFF2-40B4-BE49-F238E27FC236}">
                <a16:creationId xmlns:a16="http://schemas.microsoft.com/office/drawing/2014/main" id="{0495998C-EC14-4E37-B785-C85CFB4551DE}"/>
              </a:ext>
            </a:extLst>
          </p:cNvPr>
          <p:cNvSpPr>
            <a:spLocks noChangeArrowheads="1"/>
          </p:cNvSpPr>
          <p:nvPr/>
        </p:nvSpPr>
        <p:spPr bwMode="auto">
          <a:xfrm>
            <a:off x="-28575" y="2689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pl-PL" altLang="pl-PL" sz="1800">
              <a:latin typeface="Arial" panose="020B0604020202020204" pitchFamily="34" charset="0"/>
            </a:endParaRPr>
          </a:p>
        </p:txBody>
      </p:sp>
      <p:sp>
        <p:nvSpPr>
          <p:cNvPr id="43" name="Rectangle 2">
            <a:extLst>
              <a:ext uri="{FF2B5EF4-FFF2-40B4-BE49-F238E27FC236}">
                <a16:creationId xmlns:a16="http://schemas.microsoft.com/office/drawing/2014/main" id="{50078ED8-5B61-4422-8C88-E0EC32F4B594}"/>
              </a:ext>
            </a:extLst>
          </p:cNvPr>
          <p:cNvSpPr>
            <a:spLocks noChangeArrowheads="1"/>
          </p:cNvSpPr>
          <p:nvPr/>
        </p:nvSpPr>
        <p:spPr bwMode="auto">
          <a:xfrm>
            <a:off x="6013331" y="515864"/>
            <a:ext cx="2718034"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pl-PL" altLang="pl-PL" sz="2400" b="1" dirty="0" err="1"/>
              <a:t>p×v</a:t>
            </a:r>
            <a:r>
              <a:rPr lang="pl-PL" altLang="pl-PL" sz="2400" b="1" dirty="0"/>
              <a:t>=(</a:t>
            </a:r>
            <a:r>
              <a:rPr lang="pl-PL" altLang="pl-PL" sz="2400" b="1" dirty="0" err="1"/>
              <a:t>p×v</a:t>
            </a:r>
            <a:r>
              <a:rPr lang="pl-PL" altLang="pl-PL" sz="2400" b="1" dirty="0"/>
              <a:t>)</a:t>
            </a:r>
            <a:r>
              <a:rPr lang="pl-PL" altLang="pl-PL" sz="1400" b="1" dirty="0" err="1"/>
              <a:t>dop</a:t>
            </a:r>
            <a:endParaRPr lang="pl-PL" altLang="pl-PL" sz="2400" b="1" dirty="0"/>
          </a:p>
        </p:txBody>
      </p:sp>
      <p:sp>
        <p:nvSpPr>
          <p:cNvPr id="44" name="Rectangle 21">
            <a:extLst>
              <a:ext uri="{FF2B5EF4-FFF2-40B4-BE49-F238E27FC236}">
                <a16:creationId xmlns:a16="http://schemas.microsoft.com/office/drawing/2014/main" id="{CA9D3FD8-CA07-4BC1-9039-37D0257CA5A7}"/>
              </a:ext>
            </a:extLst>
          </p:cNvPr>
          <p:cNvSpPr>
            <a:spLocks noChangeArrowheads="1"/>
          </p:cNvSpPr>
          <p:nvPr/>
        </p:nvSpPr>
        <p:spPr bwMode="auto">
          <a:xfrm>
            <a:off x="6435054" y="1226652"/>
            <a:ext cx="28325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pl-PL" sz="1800" dirty="0">
                <a:latin typeface="Arial" panose="020B0604020202020204" pitchFamily="34" charset="0"/>
                <a:cs typeface="Times New Roman" panose="02020603050405020304" pitchFamily="18" charset="0"/>
              </a:rPr>
              <a:t>[</a:t>
            </a:r>
            <a:r>
              <a:rPr lang="en-US" altLang="pl-PL" sz="1800" dirty="0" err="1">
                <a:latin typeface="Arial" panose="020B0604020202020204" pitchFamily="34" charset="0"/>
                <a:cs typeface="Times New Roman" panose="02020603050405020304" pitchFamily="18" charset="0"/>
              </a:rPr>
              <a:t>pv</a:t>
            </a:r>
            <a:r>
              <a:rPr lang="en-US" altLang="pl-PL" sz="1800" dirty="0">
                <a:latin typeface="Arial" panose="020B0604020202020204" pitchFamily="34" charset="0"/>
                <a:cs typeface="Times New Roman" panose="02020603050405020304" pitchFamily="18" charset="0"/>
              </a:rPr>
              <a:t>]</a:t>
            </a:r>
            <a:r>
              <a:rPr lang="pl-PL" altLang="pl-PL" sz="1800" baseline="-30000" dirty="0" err="1">
                <a:latin typeface="Arial" panose="020B0604020202020204" pitchFamily="34" charset="0"/>
              </a:rPr>
              <a:t>dop</a:t>
            </a:r>
            <a:r>
              <a:rPr lang="en-US" altLang="pl-PL" sz="1800" dirty="0">
                <a:latin typeface="Arial" panose="020B0604020202020204" pitchFamily="34" charset="0"/>
                <a:cs typeface="Times New Roman" panose="02020603050405020304" pitchFamily="18" charset="0"/>
              </a:rPr>
              <a:t>= </a:t>
            </a:r>
            <a:r>
              <a:rPr lang="pl-PL" altLang="pl-PL" sz="1800" dirty="0">
                <a:latin typeface="Arial" panose="020B0604020202020204" pitchFamily="34" charset="0"/>
              </a:rPr>
              <a:t>dopuszczalne obciążenie cieplne pary ciernej</a:t>
            </a:r>
            <a:endParaRPr lang="pl-PL" altLang="pl-PL" sz="1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pole tekstowe 6">
                <a:extLst>
                  <a:ext uri="{FF2B5EF4-FFF2-40B4-BE49-F238E27FC236}">
                    <a16:creationId xmlns:a16="http://schemas.microsoft.com/office/drawing/2014/main" id="{F105F192-724A-464E-9F8F-843993528A96}"/>
                  </a:ext>
                </a:extLst>
              </p:cNvPr>
              <p:cNvSpPr txBox="1"/>
              <p:nvPr/>
            </p:nvSpPr>
            <p:spPr>
              <a:xfrm>
                <a:off x="6792909" y="2577582"/>
                <a:ext cx="1693865" cy="709746"/>
              </a:xfrm>
              <a:prstGeom prst="rect">
                <a:avLst/>
              </a:prstGeom>
              <a:noFill/>
            </p:spPr>
            <p:txBody>
              <a:bodyPr wrap="square" lIns="0" tIns="0" rIns="0" bIns="0" rtlCol="0">
                <a:spAutoFit/>
              </a:bodyPr>
              <a:lstStyle/>
              <a:p>
                <a:r>
                  <a:rPr lang="pl-PL" sz="3200" dirty="0"/>
                  <a:t>v</a:t>
                </a:r>
                <a14:m>
                  <m:oMath xmlns:m="http://schemas.openxmlformats.org/officeDocument/2006/math">
                    <m:r>
                      <a:rPr lang="en-US" sz="3200" i="1" smtClean="0">
                        <a:latin typeface="Cambria Math" panose="02040503050406030204" pitchFamily="18" charset="0"/>
                      </a:rPr>
                      <m:t>=</m:t>
                    </m:r>
                    <m:f>
                      <m:fPr>
                        <m:ctrlPr>
                          <a:rPr lang="en-US" sz="3200" i="1" smtClean="0">
                            <a:latin typeface="Cambria Math" panose="02040503050406030204" pitchFamily="18" charset="0"/>
                          </a:rPr>
                        </m:ctrlPr>
                      </m:fPr>
                      <m:num>
                        <m:r>
                          <a:rPr lang="en-US" sz="3200" i="1" smtClean="0">
                            <a:latin typeface="Cambria Math" panose="02040503050406030204" pitchFamily="18" charset="0"/>
                            <a:ea typeface="Cambria Math" panose="02040503050406030204" pitchFamily="18" charset="0"/>
                          </a:rPr>
                          <m:t>𝜋</m:t>
                        </m:r>
                        <m:r>
                          <a:rPr lang="pl-PL" sz="3200" b="0" i="1" smtClean="0">
                            <a:latin typeface="Cambria Math" panose="02040503050406030204" pitchFamily="18" charset="0"/>
                          </a:rPr>
                          <m:t> </m:t>
                        </m:r>
                        <m:r>
                          <a:rPr lang="pl-PL" sz="3200" b="0" i="1" smtClean="0">
                            <a:latin typeface="Cambria Math" panose="02040503050406030204" pitchFamily="18" charset="0"/>
                          </a:rPr>
                          <m:t>𝑑𝑛</m:t>
                        </m:r>
                      </m:num>
                      <m:den>
                        <m:r>
                          <a:rPr lang="pl-PL" sz="3200" b="0" i="1" smtClean="0">
                            <a:latin typeface="Cambria Math" panose="02040503050406030204" pitchFamily="18" charset="0"/>
                          </a:rPr>
                          <m:t>60</m:t>
                        </m:r>
                      </m:den>
                    </m:f>
                  </m:oMath>
                </a14:m>
                <a:endParaRPr lang="pl-PL" sz="3200" dirty="0"/>
              </a:p>
            </p:txBody>
          </p:sp>
        </mc:Choice>
        <mc:Fallback xmlns="">
          <p:sp>
            <p:nvSpPr>
              <p:cNvPr id="7" name="pole tekstowe 6">
                <a:extLst>
                  <a:ext uri="{FF2B5EF4-FFF2-40B4-BE49-F238E27FC236}">
                    <a16:creationId xmlns:a16="http://schemas.microsoft.com/office/drawing/2014/main" id="{F105F192-724A-464E-9F8F-843993528A96}"/>
                  </a:ext>
                </a:extLst>
              </p:cNvPr>
              <p:cNvSpPr txBox="1">
                <a:spLocks noRot="1" noChangeAspect="1" noMove="1" noResize="1" noEditPoints="1" noAdjustHandles="1" noChangeArrowheads="1" noChangeShapeType="1" noTextEdit="1"/>
              </p:cNvSpPr>
              <p:nvPr/>
            </p:nvSpPr>
            <p:spPr>
              <a:xfrm>
                <a:off x="6792909" y="2577582"/>
                <a:ext cx="1693865" cy="709746"/>
              </a:xfrm>
              <a:prstGeom prst="rect">
                <a:avLst/>
              </a:prstGeom>
              <a:blipFill>
                <a:blip r:embed="rId4"/>
                <a:stretch>
                  <a:fillRect l="-14388" t="-4310" b="-17241"/>
                </a:stretch>
              </a:blipFill>
            </p:spPr>
            <p:txBody>
              <a:bodyPr/>
              <a:lstStyle/>
              <a:p>
                <a:r>
                  <a:rPr lang="pl-PL">
                    <a:noFill/>
                  </a:rPr>
                  <a:t> </a:t>
                </a:r>
              </a:p>
            </p:txBody>
          </p:sp>
        </mc:Fallback>
      </mc:AlternateContent>
      <p:pic>
        <p:nvPicPr>
          <p:cNvPr id="9" name="Obraz 8">
            <a:extLst>
              <a:ext uri="{FF2B5EF4-FFF2-40B4-BE49-F238E27FC236}">
                <a16:creationId xmlns:a16="http://schemas.microsoft.com/office/drawing/2014/main" id="{F704BEE4-E7C8-404C-9F2C-0466C0647D6F}"/>
              </a:ext>
            </a:extLst>
          </p:cNvPr>
          <p:cNvPicPr>
            <a:picLocks noChangeAspect="1"/>
          </p:cNvPicPr>
          <p:nvPr/>
        </p:nvPicPr>
        <p:blipFill>
          <a:blip r:embed="rId5"/>
          <a:stretch>
            <a:fillRect/>
          </a:stretch>
        </p:blipFill>
        <p:spPr>
          <a:xfrm>
            <a:off x="6586041" y="3327958"/>
            <a:ext cx="5725310" cy="3502633"/>
          </a:xfrm>
          <a:prstGeom prst="rect">
            <a:avLst/>
          </a:prstGeom>
        </p:spPr>
      </p:pic>
    </p:spTree>
    <p:extLst>
      <p:ext uri="{BB962C8B-B14F-4D97-AF65-F5344CB8AC3E}">
        <p14:creationId xmlns:p14="http://schemas.microsoft.com/office/powerpoint/2010/main" val="965277859"/>
      </p:ext>
    </p:extLst>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4B2546-8B1B-49EE-AC16-801A3FA1A37D}"/>
              </a:ext>
            </a:extLst>
          </p:cNvPr>
          <p:cNvSpPr txBox="1">
            <a:spLocks/>
          </p:cNvSpPr>
          <p:nvPr/>
        </p:nvSpPr>
        <p:spPr>
          <a:xfrm>
            <a:off x="872455" y="0"/>
            <a:ext cx="11319545" cy="1035050"/>
          </a:xfrm>
          <a:prstGeom prst="rect">
            <a:avLst/>
          </a:prstGeom>
        </p:spPr>
        <p:txBody>
          <a:bodyPr/>
          <a:lstStyle>
            <a:lvl1pPr algn="l" rtl="0" eaLnBrk="1" fontAlgn="base" hangingPunct="1">
              <a:spcBef>
                <a:spcPct val="0"/>
              </a:spcBef>
              <a:spcAft>
                <a:spcPct val="0"/>
              </a:spcAft>
              <a:defRPr sz="3600" b="0">
                <a:solidFill>
                  <a:schemeClr val="tx1"/>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pPr algn="r"/>
            <a:r>
              <a:rPr lang="pl-PL" altLang="pl-PL" kern="0" dirty="0"/>
              <a:t>Analiza elementów</a:t>
            </a:r>
          </a:p>
          <a:p>
            <a:pPr algn="r"/>
            <a:r>
              <a:rPr lang="pl-PL" altLang="pl-PL" kern="0" dirty="0"/>
              <a:t> zaworu po pracy</a:t>
            </a:r>
          </a:p>
        </p:txBody>
      </p:sp>
      <p:pic>
        <p:nvPicPr>
          <p:cNvPr id="7" name="Obraz 6">
            <a:extLst>
              <a:ext uri="{FF2B5EF4-FFF2-40B4-BE49-F238E27FC236}">
                <a16:creationId xmlns:a16="http://schemas.microsoft.com/office/drawing/2014/main" id="{EABDDA5C-6361-47FB-9203-969BB4E76A28}"/>
              </a:ext>
            </a:extLst>
          </p:cNvPr>
          <p:cNvPicPr>
            <a:picLocks noChangeAspect="1"/>
          </p:cNvPicPr>
          <p:nvPr/>
        </p:nvPicPr>
        <p:blipFill>
          <a:blip r:embed="rId2"/>
          <a:stretch>
            <a:fillRect/>
          </a:stretch>
        </p:blipFill>
        <p:spPr>
          <a:xfrm>
            <a:off x="6957" y="0"/>
            <a:ext cx="5549279" cy="4149173"/>
          </a:xfrm>
          <a:prstGeom prst="rect">
            <a:avLst/>
          </a:prstGeom>
        </p:spPr>
      </p:pic>
      <p:pic>
        <p:nvPicPr>
          <p:cNvPr id="8" name="Obraz 7">
            <a:extLst>
              <a:ext uri="{FF2B5EF4-FFF2-40B4-BE49-F238E27FC236}">
                <a16:creationId xmlns:a16="http://schemas.microsoft.com/office/drawing/2014/main" id="{577296A8-7372-4B87-A140-F0DBAAB062D0}"/>
              </a:ext>
            </a:extLst>
          </p:cNvPr>
          <p:cNvPicPr>
            <a:picLocks noChangeAspect="1"/>
          </p:cNvPicPr>
          <p:nvPr/>
        </p:nvPicPr>
        <p:blipFill>
          <a:blip r:embed="rId3"/>
          <a:stretch>
            <a:fillRect/>
          </a:stretch>
        </p:blipFill>
        <p:spPr>
          <a:xfrm>
            <a:off x="6341703" y="2409825"/>
            <a:ext cx="5930899" cy="4448175"/>
          </a:xfrm>
          <a:prstGeom prst="rect">
            <a:avLst/>
          </a:prstGeom>
        </p:spPr>
      </p:pic>
      <p:pic>
        <p:nvPicPr>
          <p:cNvPr id="9" name="Obraz 8">
            <a:extLst>
              <a:ext uri="{FF2B5EF4-FFF2-40B4-BE49-F238E27FC236}">
                <a16:creationId xmlns:a16="http://schemas.microsoft.com/office/drawing/2014/main" id="{390296B9-4B0E-4ADF-A836-BF14F8E8E06C}"/>
              </a:ext>
            </a:extLst>
          </p:cNvPr>
          <p:cNvPicPr>
            <a:picLocks noChangeAspect="1"/>
          </p:cNvPicPr>
          <p:nvPr/>
        </p:nvPicPr>
        <p:blipFill>
          <a:blip r:embed="rId4"/>
          <a:stretch>
            <a:fillRect/>
          </a:stretch>
        </p:blipFill>
        <p:spPr>
          <a:xfrm>
            <a:off x="6957" y="3950583"/>
            <a:ext cx="4739308" cy="2907417"/>
          </a:xfrm>
          <a:prstGeom prst="rect">
            <a:avLst/>
          </a:prstGeom>
        </p:spPr>
      </p:pic>
      <p:pic>
        <p:nvPicPr>
          <p:cNvPr id="10" name="Obraz 9">
            <a:extLst>
              <a:ext uri="{FF2B5EF4-FFF2-40B4-BE49-F238E27FC236}">
                <a16:creationId xmlns:a16="http://schemas.microsoft.com/office/drawing/2014/main" id="{66DA4442-C7FD-402E-AB84-3491F47EDF37}"/>
              </a:ext>
            </a:extLst>
          </p:cNvPr>
          <p:cNvPicPr>
            <a:picLocks noChangeAspect="1"/>
          </p:cNvPicPr>
          <p:nvPr/>
        </p:nvPicPr>
        <p:blipFill rotWithShape="1">
          <a:blip r:embed="rId5"/>
          <a:srcRect l="35354" t="25555" r="29848" b="25417"/>
          <a:stretch/>
        </p:blipFill>
        <p:spPr>
          <a:xfrm>
            <a:off x="4746265" y="3429000"/>
            <a:ext cx="3190876" cy="3362325"/>
          </a:xfrm>
          <a:prstGeom prst="rect">
            <a:avLst/>
          </a:prstGeom>
        </p:spPr>
      </p:pic>
      <p:pic>
        <p:nvPicPr>
          <p:cNvPr id="11" name="Obraz 10">
            <a:extLst>
              <a:ext uri="{FF2B5EF4-FFF2-40B4-BE49-F238E27FC236}">
                <a16:creationId xmlns:a16="http://schemas.microsoft.com/office/drawing/2014/main" id="{47C3F59E-99B7-4E60-A584-A674E9C80EEE}"/>
              </a:ext>
            </a:extLst>
          </p:cNvPr>
          <p:cNvPicPr>
            <a:picLocks noChangeAspect="1"/>
          </p:cNvPicPr>
          <p:nvPr/>
        </p:nvPicPr>
        <p:blipFill>
          <a:blip r:embed="rId6"/>
          <a:stretch>
            <a:fillRect/>
          </a:stretch>
        </p:blipFill>
        <p:spPr>
          <a:xfrm>
            <a:off x="4746265" y="156695"/>
            <a:ext cx="3688561" cy="2762717"/>
          </a:xfrm>
          <a:prstGeom prst="rect">
            <a:avLst/>
          </a:prstGeom>
        </p:spPr>
      </p:pic>
    </p:spTree>
    <p:extLst>
      <p:ext uri="{BB962C8B-B14F-4D97-AF65-F5344CB8AC3E}">
        <p14:creationId xmlns:p14="http://schemas.microsoft.com/office/powerpoint/2010/main" val="1732472751"/>
      </p:ext>
    </p:extLst>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323C619-8378-4BDD-8A97-F9762AEABE34}"/>
              </a:ext>
            </a:extLst>
          </p:cNvPr>
          <p:cNvPicPr/>
          <p:nvPr/>
        </p:nvPicPr>
        <p:blipFill rotWithShape="1">
          <a:blip r:embed="rId2" cstate="print">
            <a:extLst>
              <a:ext uri="{28A0092B-C50C-407E-A947-70E740481C1C}">
                <a14:useLocalDpi xmlns:a14="http://schemas.microsoft.com/office/drawing/2010/main" val="0"/>
              </a:ext>
            </a:extLst>
          </a:blip>
          <a:srcRect l="22822" t="16715" r="27074"/>
          <a:stretch/>
        </p:blipFill>
        <p:spPr bwMode="auto">
          <a:xfrm>
            <a:off x="9526669" y="27409"/>
            <a:ext cx="2352142" cy="2178895"/>
          </a:xfrm>
          <a:prstGeom prst="rect">
            <a:avLst/>
          </a:prstGeom>
          <a:noFill/>
          <a:ln>
            <a:noFill/>
          </a:ln>
          <a:extLst>
            <a:ext uri="{53640926-AAD7-44D8-BBD7-CCE9431645EC}">
              <a14:shadowObscured xmlns:a14="http://schemas.microsoft.com/office/drawing/2010/main"/>
            </a:ext>
          </a:extLst>
        </p:spPr>
      </p:pic>
      <p:pic>
        <p:nvPicPr>
          <p:cNvPr id="2" name="Obraz 1">
            <a:extLst>
              <a:ext uri="{FF2B5EF4-FFF2-40B4-BE49-F238E27FC236}">
                <a16:creationId xmlns:a16="http://schemas.microsoft.com/office/drawing/2014/main" id="{2039581D-4F61-493A-86A7-46F99D923797}"/>
              </a:ext>
            </a:extLst>
          </p:cNvPr>
          <p:cNvPicPr>
            <a:picLocks noChangeAspect="1"/>
          </p:cNvPicPr>
          <p:nvPr/>
        </p:nvPicPr>
        <p:blipFill>
          <a:blip r:embed="rId3"/>
          <a:stretch>
            <a:fillRect/>
          </a:stretch>
        </p:blipFill>
        <p:spPr>
          <a:xfrm>
            <a:off x="110174" y="2451461"/>
            <a:ext cx="2867425" cy="4267796"/>
          </a:xfrm>
          <a:prstGeom prst="rect">
            <a:avLst/>
          </a:prstGeom>
        </p:spPr>
      </p:pic>
      <p:pic>
        <p:nvPicPr>
          <p:cNvPr id="13" name="Symbol zastępczy obrazu 12">
            <a:extLst>
              <a:ext uri="{FF2B5EF4-FFF2-40B4-BE49-F238E27FC236}">
                <a16:creationId xmlns:a16="http://schemas.microsoft.com/office/drawing/2014/main" id="{3FB2B0A1-104E-4D8D-BA31-719A185ECC9B}"/>
              </a:ext>
            </a:extLst>
          </p:cNvPr>
          <p:cNvPicPr>
            <a:picLocks noGrp="1" noChangeAspect="1"/>
          </p:cNvPicPr>
          <p:nvPr>
            <p:ph type="pic" idx="1"/>
          </p:nvPr>
        </p:nvPicPr>
        <p:blipFill>
          <a:blip r:embed="rId4"/>
          <a:srcRect t="15121" b="15121"/>
          <a:stretch>
            <a:fillRect/>
          </a:stretch>
        </p:blipFill>
        <p:spPr>
          <a:xfrm>
            <a:off x="2977599" y="3042927"/>
            <a:ext cx="8697643" cy="3676330"/>
          </a:xfrm>
          <a:prstGeom prst="rect">
            <a:avLst/>
          </a:prstGeom>
        </p:spPr>
      </p:pic>
      <p:pic>
        <p:nvPicPr>
          <p:cNvPr id="5" name="Obraz 4">
            <a:extLst>
              <a:ext uri="{FF2B5EF4-FFF2-40B4-BE49-F238E27FC236}">
                <a16:creationId xmlns:a16="http://schemas.microsoft.com/office/drawing/2014/main" id="{C9BDE410-44F8-44AB-8347-07A20A6B178B}"/>
              </a:ext>
            </a:extLst>
          </p:cNvPr>
          <p:cNvPicPr>
            <a:picLocks noChangeAspect="1"/>
          </p:cNvPicPr>
          <p:nvPr/>
        </p:nvPicPr>
        <p:blipFill>
          <a:blip r:embed="rId5"/>
          <a:stretch>
            <a:fillRect/>
          </a:stretch>
        </p:blipFill>
        <p:spPr>
          <a:xfrm>
            <a:off x="5581650" y="27409"/>
            <a:ext cx="3775825" cy="3144416"/>
          </a:xfrm>
          <a:prstGeom prst="rect">
            <a:avLst/>
          </a:prstGeom>
        </p:spPr>
      </p:pic>
      <p:sp>
        <p:nvSpPr>
          <p:cNvPr id="7" name="Tytuł 1">
            <a:extLst>
              <a:ext uri="{FF2B5EF4-FFF2-40B4-BE49-F238E27FC236}">
                <a16:creationId xmlns:a16="http://schemas.microsoft.com/office/drawing/2014/main" id="{7D85A431-FE07-4127-A789-43F83167F0F7}"/>
              </a:ext>
            </a:extLst>
          </p:cNvPr>
          <p:cNvSpPr txBox="1">
            <a:spLocks/>
          </p:cNvSpPr>
          <p:nvPr/>
        </p:nvSpPr>
        <p:spPr bwMode="auto">
          <a:xfrm>
            <a:off x="838200" y="81806"/>
            <a:ext cx="47434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anose="020B0603020202020204" pitchFamily="34" charset="0"/>
              </a:defRPr>
            </a:lvl1pPr>
            <a:lvl2pPr marL="742950" indent="-285750" eaLnBrk="0" hangingPunct="0">
              <a:spcBef>
                <a:spcPct val="20000"/>
              </a:spcBef>
              <a:buChar char="–"/>
              <a:defRPr sz="2800">
                <a:solidFill>
                  <a:schemeClr val="tx1"/>
                </a:solidFill>
                <a:latin typeface="Trebuchet MS" panose="020B0603020202020204" pitchFamily="34" charset="0"/>
              </a:defRPr>
            </a:lvl2pPr>
            <a:lvl3pPr marL="1143000" indent="-228600" eaLnBrk="0" hangingPunct="0">
              <a:spcBef>
                <a:spcPct val="20000"/>
              </a:spcBef>
              <a:buChar char="•"/>
              <a:defRPr sz="2400">
                <a:solidFill>
                  <a:schemeClr val="tx1"/>
                </a:solidFill>
                <a:latin typeface="Trebuchet MS" panose="020B0603020202020204" pitchFamily="34" charset="0"/>
              </a:defRPr>
            </a:lvl3pPr>
            <a:lvl4pPr marL="1600200" indent="-228600" eaLnBrk="0" hangingPunct="0">
              <a:spcBef>
                <a:spcPct val="20000"/>
              </a:spcBef>
              <a:buChar char="–"/>
              <a:defRPr sz="2000">
                <a:solidFill>
                  <a:schemeClr val="tx1"/>
                </a:solidFill>
                <a:latin typeface="Trebuchet MS" panose="020B0603020202020204" pitchFamily="34" charset="0"/>
              </a:defRPr>
            </a:lvl4pPr>
            <a:lvl5pPr marL="2057400" indent="-228600" eaLnBrk="0" hangingPunct="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pl-PL" altLang="pl-PL" sz="3600" b="1" dirty="0"/>
              <a:t>DRGANIA</a:t>
            </a:r>
          </a:p>
        </p:txBody>
      </p:sp>
    </p:spTree>
    <p:extLst>
      <p:ext uri="{BB962C8B-B14F-4D97-AF65-F5344CB8AC3E}">
        <p14:creationId xmlns:p14="http://schemas.microsoft.com/office/powerpoint/2010/main" val="2356457102"/>
      </p:ext>
    </p:extLst>
  </p:cSld>
  <p:clrMapOvr>
    <a:masterClrMapping/>
  </p:clrMapOvr>
  <p:transition>
    <p:randomBar/>
  </p:transition>
</p:sld>
</file>

<file path=ppt/theme/theme1.xml><?xml version="1.0" encoding="utf-8"?>
<a:theme xmlns:a="http://schemas.openxmlformats.org/drawingml/2006/main" name="szablon1-PL">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1_Projekt domyślny">
      <a:majorFont>
        <a:latin typeface="Trebuchet MS"/>
        <a:ea typeface=""/>
        <a:cs typeface=""/>
      </a:majorFont>
      <a:minorFont>
        <a:latin typeface="Trebuchet MS"/>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rojekt domyślny 1">
        <a:dk1>
          <a:srgbClr val="000000"/>
        </a:dk1>
        <a:lt1>
          <a:srgbClr val="FFFFFF"/>
        </a:lt1>
        <a:dk2>
          <a:srgbClr val="FFEBD5"/>
        </a:dk2>
        <a:lt2>
          <a:srgbClr val="78120A"/>
        </a:lt2>
        <a:accent1>
          <a:srgbClr val="E32213"/>
        </a:accent1>
        <a:accent2>
          <a:srgbClr val="FFD3A1"/>
        </a:accent2>
        <a:accent3>
          <a:srgbClr val="FFFFFF"/>
        </a:accent3>
        <a:accent4>
          <a:srgbClr val="000000"/>
        </a:accent4>
        <a:accent5>
          <a:srgbClr val="EFABAA"/>
        </a:accent5>
        <a:accent6>
          <a:srgbClr val="E7BF91"/>
        </a:accent6>
        <a:hlink>
          <a:srgbClr val="FFD9AF"/>
        </a:hlink>
        <a:folHlink>
          <a:srgbClr val="FFB25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prezentacja2_pl</Template>
  <TotalTime>2876</TotalTime>
  <Words>852</Words>
  <Application>Microsoft Office PowerPoint</Application>
  <PresentationFormat>Panoramiczny</PresentationFormat>
  <Paragraphs>95</Paragraphs>
  <Slides>32</Slides>
  <Notes>4</Notes>
  <HiddenSlides>0</HiddenSlides>
  <MMClips>0</MMClips>
  <ScaleCrop>false</ScaleCrop>
  <HeadingPairs>
    <vt:vector size="8" baseType="variant">
      <vt:variant>
        <vt:lpstr>Używane czcionki</vt:lpstr>
      </vt:variant>
      <vt:variant>
        <vt:i4>8</vt:i4>
      </vt:variant>
      <vt:variant>
        <vt:lpstr>Motyw</vt:lpstr>
      </vt:variant>
      <vt:variant>
        <vt:i4>1</vt:i4>
      </vt:variant>
      <vt:variant>
        <vt:lpstr>Osadzone serwery OLE</vt:lpstr>
      </vt:variant>
      <vt:variant>
        <vt:i4>2</vt:i4>
      </vt:variant>
      <vt:variant>
        <vt:lpstr>Tytuły slajdów</vt:lpstr>
      </vt:variant>
      <vt:variant>
        <vt:i4>32</vt:i4>
      </vt:variant>
    </vt:vector>
  </HeadingPairs>
  <TitlesOfParts>
    <vt:vector size="43" baseType="lpstr">
      <vt:lpstr>Arial</vt:lpstr>
      <vt:lpstr>Calibri</vt:lpstr>
      <vt:lpstr>Cambria Math</vt:lpstr>
      <vt:lpstr>Lato</vt:lpstr>
      <vt:lpstr>Tahoma</vt:lpstr>
      <vt:lpstr>Times New Roman</vt:lpstr>
      <vt:lpstr>Trebuchet MS</vt:lpstr>
      <vt:lpstr>Verdana</vt:lpstr>
      <vt:lpstr>szablon1-PL</vt:lpstr>
      <vt:lpstr>Równanie</vt:lpstr>
      <vt:lpstr>Visio</vt:lpstr>
      <vt:lpstr>Prezentacja programu PowerPoint</vt:lpstr>
      <vt:lpstr>TARCIE A NASZ PROTOPLASTA</vt:lpstr>
      <vt:lpstr>TARCIE ŚLIZGOWE</vt:lpstr>
      <vt:lpstr>Laboratorium armatury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Janusz</dc:creator>
  <cp:lastModifiedBy>janusz.rogula@pwr.edu.pl</cp:lastModifiedBy>
  <cp:revision>81</cp:revision>
  <dcterms:created xsi:type="dcterms:W3CDTF">2017-03-08T11:32:15Z</dcterms:created>
  <dcterms:modified xsi:type="dcterms:W3CDTF">2025-09-11T06:50:50Z</dcterms:modified>
</cp:coreProperties>
</file>