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510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1pPr>
    <a:lvl2pPr marL="0" marR="0" indent="0" algn="l" defTabSz="825500" rtl="0" fontAlgn="auto" latinLnBrk="0" hangingPunct="0">
      <a:lnSpc>
        <a:spcPct val="100000"/>
      </a:lnSpc>
      <a:spcBef>
        <a:spcPts val="510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2pPr>
    <a:lvl3pPr marL="0" marR="0" indent="0" algn="l" defTabSz="825500" rtl="0" fontAlgn="auto" latinLnBrk="0" hangingPunct="0">
      <a:lnSpc>
        <a:spcPct val="100000"/>
      </a:lnSpc>
      <a:spcBef>
        <a:spcPts val="510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3pPr>
    <a:lvl4pPr marL="0" marR="0" indent="0" algn="l" defTabSz="825500" rtl="0" fontAlgn="auto" latinLnBrk="0" hangingPunct="0">
      <a:lnSpc>
        <a:spcPct val="100000"/>
      </a:lnSpc>
      <a:spcBef>
        <a:spcPts val="510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4pPr>
    <a:lvl5pPr marL="0" marR="0" indent="0" algn="l" defTabSz="825500" rtl="0" fontAlgn="auto" latinLnBrk="0" hangingPunct="0">
      <a:lnSpc>
        <a:spcPct val="100000"/>
      </a:lnSpc>
      <a:spcBef>
        <a:spcPts val="510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5pPr>
    <a:lvl6pPr marL="0" marR="0" indent="0" algn="l" defTabSz="825500" rtl="0" fontAlgn="auto" latinLnBrk="0" hangingPunct="0">
      <a:lnSpc>
        <a:spcPct val="100000"/>
      </a:lnSpc>
      <a:spcBef>
        <a:spcPts val="510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6pPr>
    <a:lvl7pPr marL="0" marR="0" indent="0" algn="l" defTabSz="825500" rtl="0" fontAlgn="auto" latinLnBrk="0" hangingPunct="0">
      <a:lnSpc>
        <a:spcPct val="100000"/>
      </a:lnSpc>
      <a:spcBef>
        <a:spcPts val="510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7pPr>
    <a:lvl8pPr marL="0" marR="0" indent="0" algn="l" defTabSz="825500" rtl="0" fontAlgn="auto" latinLnBrk="0" hangingPunct="0">
      <a:lnSpc>
        <a:spcPct val="100000"/>
      </a:lnSpc>
      <a:spcBef>
        <a:spcPts val="510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8pPr>
    <a:lvl9pPr marL="0" marR="0" indent="0" algn="l" defTabSz="825500" rtl="0" fontAlgn="auto" latinLnBrk="0" hangingPunct="0">
      <a:lnSpc>
        <a:spcPct val="100000"/>
      </a:lnSpc>
      <a:spcBef>
        <a:spcPts val="510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205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676163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3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4908F">
              <a:alpha val="64999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1E00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929292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2800">
              <a:alpha val="80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3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 tytułowy"/>
          <p:cNvSpPr txBox="1">
            <a:spLocks noGrp="1"/>
          </p:cNvSpPr>
          <p:nvPr>
            <p:ph type="title"/>
          </p:nvPr>
        </p:nvSpPr>
        <p:spPr>
          <a:xfrm>
            <a:off x="1473200" y="1790700"/>
            <a:ext cx="21437600" cy="4927600"/>
          </a:xfrm>
          <a:prstGeom prst="rect">
            <a:avLst/>
          </a:prstGeom>
        </p:spPr>
        <p:txBody>
          <a:bodyPr anchor="b"/>
          <a:lstStyle/>
          <a:p>
            <a:r>
              <a:t>Tekst tytułowy</a:t>
            </a:r>
          </a:p>
        </p:txBody>
      </p:sp>
      <p:sp>
        <p:nvSpPr>
          <p:cNvPr id="12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1473200" y="6845300"/>
            <a:ext cx="21437600" cy="22098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13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94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 (3 sztuk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Zbliżenie dolnej części koła roweru"/>
          <p:cNvSpPr>
            <a:spLocks noGrp="1"/>
          </p:cNvSpPr>
          <p:nvPr>
            <p:ph type="pic" sz="quarter" idx="21"/>
          </p:nvPr>
        </p:nvSpPr>
        <p:spPr>
          <a:xfrm>
            <a:off x="15225183" y="6694487"/>
            <a:ext cx="8551334" cy="64135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2" name="Zbliżenie łańcucha rowerowego na kole łańcuchowym"/>
          <p:cNvSpPr>
            <a:spLocks noGrp="1"/>
          </p:cNvSpPr>
          <p:nvPr>
            <p:ph type="pic" sz="quarter" idx="22"/>
          </p:nvPr>
        </p:nvSpPr>
        <p:spPr>
          <a:xfrm>
            <a:off x="15773400" y="914400"/>
            <a:ext cx="7476848" cy="560504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Zbliżenie kół łańcuchowych roweru"/>
          <p:cNvSpPr>
            <a:spLocks noGrp="1"/>
          </p:cNvSpPr>
          <p:nvPr>
            <p:ph type="pic" idx="23"/>
          </p:nvPr>
        </p:nvSpPr>
        <p:spPr>
          <a:xfrm>
            <a:off x="1077599" y="355600"/>
            <a:ext cx="14423165" cy="192405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4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23724221" y="13122415"/>
            <a:ext cx="368504" cy="387070"/>
          </a:xfrm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y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Janek Jabłonka"/>
          <p:cNvSpPr txBox="1">
            <a:spLocks noGrp="1"/>
          </p:cNvSpPr>
          <p:nvPr>
            <p:ph type="body" sz="quarter" idx="21"/>
          </p:nvPr>
        </p:nvSpPr>
        <p:spPr>
          <a:xfrm>
            <a:off x="2387600" y="89662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>
                <a:solidFill>
                  <a:srgbClr val="73BFFF"/>
                </a:solidFill>
                <a:effectLst>
                  <a:outerShdw blurRad="38100" dist="36285" dir="2700000" rotWithShape="0">
                    <a:srgbClr val="000000">
                      <a:alpha val="4800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Janek Jabłonka</a:t>
            </a:r>
          </a:p>
        </p:txBody>
      </p:sp>
      <p:sp>
        <p:nvSpPr>
          <p:cNvPr id="112" name="„Wpisz tu cytat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59289"/>
            <a:ext cx="19621500" cy="8509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>
                <a:effectLst>
                  <a:outerShdw blurRad="38100" dist="54428" dir="2700000" rotWithShape="0">
                    <a:srgbClr val="000000">
                      <a:alpha val="48000"/>
                    </a:srgbClr>
                  </a:outerShdw>
                </a:effectLst>
              </a:defRPr>
            </a:lvl1pPr>
          </a:lstStyle>
          <a:p>
            <a:r>
              <a:t>„Wpisz tu cytat.” </a:t>
            </a:r>
          </a:p>
        </p:txBody>
      </p:sp>
      <p:sp>
        <p:nvSpPr>
          <p:cNvPr id="113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Zbliżenie łańcucha rowerowego na kole łańcuchowym"/>
          <p:cNvSpPr>
            <a:spLocks noGrp="1"/>
          </p:cNvSpPr>
          <p:nvPr>
            <p:ph type="pic" idx="21"/>
          </p:nvPr>
        </p:nvSpPr>
        <p:spPr>
          <a:xfrm>
            <a:off x="-12700" y="-3924300"/>
            <a:ext cx="24384000" cy="1827953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1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 (poziom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zęściowy widok metalowej przekładni"/>
          <p:cNvSpPr>
            <a:spLocks noGrp="1"/>
          </p:cNvSpPr>
          <p:nvPr>
            <p:ph type="pic" idx="21"/>
          </p:nvPr>
        </p:nvSpPr>
        <p:spPr>
          <a:xfrm>
            <a:off x="1473200" y="-2692400"/>
            <a:ext cx="21437602" cy="16070758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ekst tytułowy"/>
          <p:cNvSpPr txBox="1">
            <a:spLocks noGrp="1"/>
          </p:cNvSpPr>
          <p:nvPr>
            <p:ph type="title"/>
          </p:nvPr>
        </p:nvSpPr>
        <p:spPr>
          <a:xfrm>
            <a:off x="1473200" y="9575800"/>
            <a:ext cx="21437600" cy="1714500"/>
          </a:xfrm>
          <a:prstGeom prst="rect">
            <a:avLst/>
          </a:prstGeom>
        </p:spPr>
        <p:txBody>
          <a:bodyPr anchor="b"/>
          <a:lstStyle/>
          <a:p>
            <a:r>
              <a:t>Tekst tytułowy</a:t>
            </a:r>
          </a:p>
        </p:txBody>
      </p:sp>
      <p:sp>
        <p:nvSpPr>
          <p:cNvPr id="22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1473200" y="11290300"/>
            <a:ext cx="21437600" cy="21971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23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— na środ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kst tytułowy"/>
          <p:cNvSpPr txBox="1">
            <a:spLocks noGrp="1"/>
          </p:cNvSpPr>
          <p:nvPr>
            <p:ph type="title"/>
          </p:nvPr>
        </p:nvSpPr>
        <p:spPr>
          <a:xfrm>
            <a:off x="1473200" y="5143500"/>
            <a:ext cx="21437600" cy="3429000"/>
          </a:xfrm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31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 (pionow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Zbliżenie kół łańcuchowych roweru"/>
          <p:cNvSpPr>
            <a:spLocks noGrp="1"/>
          </p:cNvSpPr>
          <p:nvPr>
            <p:ph type="pic" idx="21"/>
          </p:nvPr>
        </p:nvSpPr>
        <p:spPr>
          <a:xfrm>
            <a:off x="12925240" y="918941"/>
            <a:ext cx="11599695" cy="15473898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kst tytułowy"/>
          <p:cNvSpPr txBox="1">
            <a:spLocks noGrp="1"/>
          </p:cNvSpPr>
          <p:nvPr>
            <p:ph type="title"/>
          </p:nvPr>
        </p:nvSpPr>
        <p:spPr>
          <a:xfrm>
            <a:off x="1473200" y="1803400"/>
            <a:ext cx="9639300" cy="4927600"/>
          </a:xfrm>
          <a:prstGeom prst="rect">
            <a:avLst/>
          </a:prstGeom>
        </p:spPr>
        <p:txBody>
          <a:bodyPr anchor="b"/>
          <a:lstStyle/>
          <a:p>
            <a:r>
              <a:t>Tekst tytułowy</a:t>
            </a:r>
          </a:p>
        </p:txBody>
      </p:sp>
      <p:sp>
        <p:nvSpPr>
          <p:cNvPr id="40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1473200" y="6718300"/>
            <a:ext cx="9639300" cy="50927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1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(na górz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49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57" name="Treść - poziom 1…"/>
          <p:cNvSpPr txBox="1">
            <a:spLocks noGrp="1"/>
          </p:cNvSpPr>
          <p:nvPr>
            <p:ph type="body" idx="1"/>
          </p:nvPr>
        </p:nvSpPr>
        <p:spPr>
          <a:xfrm>
            <a:off x="1473200" y="3898900"/>
            <a:ext cx="21437600" cy="80391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58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punktory ze zdjęc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Zbliżenie kół łańcuchowych roweru"/>
          <p:cNvSpPr>
            <a:spLocks noGrp="1"/>
          </p:cNvSpPr>
          <p:nvPr>
            <p:ph type="pic" sz="half" idx="21"/>
          </p:nvPr>
        </p:nvSpPr>
        <p:spPr>
          <a:xfrm>
            <a:off x="13169900" y="2376299"/>
            <a:ext cx="9522179" cy="12702588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67" name="Treść - poziom 1…"/>
          <p:cNvSpPr txBox="1">
            <a:spLocks noGrp="1"/>
          </p:cNvSpPr>
          <p:nvPr>
            <p:ph type="body" sz="half" idx="1"/>
          </p:nvPr>
        </p:nvSpPr>
        <p:spPr>
          <a:xfrm>
            <a:off x="1473200" y="3898900"/>
            <a:ext cx="10007600" cy="80391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68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, punktory, małe wideo na ży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76" name="Treść - poziom 1…"/>
          <p:cNvSpPr txBox="1">
            <a:spLocks noGrp="1"/>
          </p:cNvSpPr>
          <p:nvPr>
            <p:ph type="body" sz="half" idx="1"/>
          </p:nvPr>
        </p:nvSpPr>
        <p:spPr>
          <a:xfrm>
            <a:off x="1473200" y="3898900"/>
            <a:ext cx="10007600" cy="80391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77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, punktory, duże wideo na ży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85" name="Treść - poziom 1…"/>
          <p:cNvSpPr txBox="1">
            <a:spLocks noGrp="1"/>
          </p:cNvSpPr>
          <p:nvPr>
            <p:ph type="body" sz="half" idx="1"/>
          </p:nvPr>
        </p:nvSpPr>
        <p:spPr>
          <a:xfrm>
            <a:off x="1473200" y="3898900"/>
            <a:ext cx="10007600" cy="80391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86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eść - poziom 1…"/>
          <p:cNvSpPr txBox="1">
            <a:spLocks noGrp="1"/>
          </p:cNvSpPr>
          <p:nvPr>
            <p:ph type="body" idx="1"/>
          </p:nvPr>
        </p:nvSpPr>
        <p:spPr>
          <a:xfrm>
            <a:off x="1473200" y="1930400"/>
            <a:ext cx="21437600" cy="9855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7"/>
              </a:buBlip>
            </a:lvl1pPr>
            <a:lvl2pPr>
              <a:buBlip>
                <a:blip r:embed="rId17"/>
              </a:buBlip>
            </a:lvl2pPr>
            <a:lvl3pPr>
              <a:buBlip>
                <a:blip r:embed="rId17"/>
              </a:buBlip>
            </a:lvl3pPr>
            <a:lvl4pPr>
              <a:buBlip>
                <a:blip r:embed="rId17"/>
              </a:buBlip>
            </a:lvl4pPr>
            <a:lvl5pPr>
              <a:buBlip>
                <a:blip r:embed="rId17"/>
              </a:buBlip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3" name="Tekst tytułowy"/>
          <p:cNvSpPr txBox="1">
            <a:spLocks noGrp="1"/>
          </p:cNvSpPr>
          <p:nvPr>
            <p:ph type="title"/>
          </p:nvPr>
        </p:nvSpPr>
        <p:spPr>
          <a:xfrm>
            <a:off x="1473200" y="355600"/>
            <a:ext cx="21437600" cy="342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Tekst tytułowy</a:t>
            </a:r>
          </a:p>
        </p:txBody>
      </p:sp>
      <p:sp>
        <p:nvSpPr>
          <p:cNvPr id="4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23721936" y="13122415"/>
            <a:ext cx="368504" cy="38707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r">
              <a:spcBef>
                <a:spcPts val="0"/>
              </a:spcBef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1pPr>
      <a:lvl2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2pPr>
      <a:lvl3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3pPr>
      <a:lvl4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4pPr>
      <a:lvl5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5pPr>
      <a:lvl6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6pPr>
      <a:lvl7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7pPr>
      <a:lvl8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8pPr>
      <a:lvl9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30000"/>
        <a:buFontTx/>
        <a:buBlip>
          <a:blip r:embed="rId17"/>
        </a:buBlip>
        <a:tabLst/>
        <a:defRPr sz="5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1pPr>
      <a:lvl2pPr marL="1270000" marR="0" indent="-6350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30000"/>
        <a:buFontTx/>
        <a:buBlip>
          <a:blip r:embed="rId17"/>
        </a:buBlip>
        <a:tabLst/>
        <a:defRPr sz="5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2pPr>
      <a:lvl3pPr marL="1905000" marR="0" indent="-6350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30000"/>
        <a:buFontTx/>
        <a:buBlip>
          <a:blip r:embed="rId17"/>
        </a:buBlip>
        <a:tabLst/>
        <a:defRPr sz="5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3pPr>
      <a:lvl4pPr marL="2540000" marR="0" indent="-6350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30000"/>
        <a:buFontTx/>
        <a:buBlip>
          <a:blip r:embed="rId17"/>
        </a:buBlip>
        <a:tabLst/>
        <a:defRPr sz="5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4pPr>
      <a:lvl5pPr marL="3175000" marR="0" indent="-6350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30000"/>
        <a:buFontTx/>
        <a:buBlip>
          <a:blip r:embed="rId17"/>
        </a:buBlip>
        <a:tabLst/>
        <a:defRPr sz="5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5pPr>
      <a:lvl6pPr marL="3810000" marR="0" indent="-6350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30000"/>
        <a:buFontTx/>
        <a:buBlip>
          <a:blip r:embed="rId17"/>
        </a:buBlip>
        <a:tabLst/>
        <a:defRPr sz="5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6pPr>
      <a:lvl7pPr marL="4445000" marR="0" indent="-6350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30000"/>
        <a:buFontTx/>
        <a:buBlip>
          <a:blip r:embed="rId17"/>
        </a:buBlip>
        <a:tabLst/>
        <a:defRPr sz="5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7pPr>
      <a:lvl8pPr marL="5080000" marR="0" indent="-6350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30000"/>
        <a:buFontTx/>
        <a:buBlip>
          <a:blip r:embed="rId17"/>
        </a:buBlip>
        <a:tabLst/>
        <a:defRPr sz="5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8pPr>
      <a:lvl9pPr marL="5715000" marR="0" indent="-6350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30000"/>
        <a:buFontTx/>
        <a:buBlip>
          <a:blip r:embed="rId17"/>
        </a:buBlip>
        <a:tabLst/>
        <a:defRPr sz="5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9pPr>
    </p:bodyStyle>
    <p:otherStyle>
      <a:lvl1pPr marL="0" marR="0" indent="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tif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if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tif"/><Relationship Id="rId4" Type="http://schemas.openxmlformats.org/officeDocument/2006/relationships/image" Target="../media/image27.png"/><Relationship Id="rId9" Type="http://schemas.openxmlformats.org/officeDocument/2006/relationships/image" Target="../media/image32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Kliknij dwukrotnie, aby edytować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 </a:t>
            </a:r>
          </a:p>
        </p:txBody>
      </p:sp>
      <p:sp>
        <p:nvSpPr>
          <p:cNvPr id="138" name="Kliknij dwukrotnie, aby edytować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9" name="1.jpg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1303" y="429878"/>
            <a:ext cx="4558184" cy="1205800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Przykłady zastosowań"/>
          <p:cNvSpPr txBox="1"/>
          <p:nvPr/>
        </p:nvSpPr>
        <p:spPr>
          <a:xfrm>
            <a:off x="2713606" y="1269369"/>
            <a:ext cx="12228831" cy="1601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0"/>
              </a:spcBef>
              <a:defRPr sz="10000"/>
            </a:lvl1pPr>
          </a:lstStyle>
          <a:p>
            <a:r>
              <a:t>Przykłady zastosowań</a:t>
            </a:r>
          </a:p>
        </p:txBody>
      </p:sp>
      <p:graphicFrame>
        <p:nvGraphicFramePr>
          <p:cNvPr id="237" name="Tabela 1"/>
          <p:cNvGraphicFramePr/>
          <p:nvPr/>
        </p:nvGraphicFramePr>
        <p:xfrm>
          <a:off x="2545616" y="10510710"/>
          <a:ext cx="8955285" cy="3250764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52114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1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4731">
                <a:tc>
                  <a:txBody>
                    <a:bodyPr/>
                    <a:lstStyle/>
                    <a:p>
                      <a:pPr indent="228600" defTabSz="584200">
                        <a:defRPr sz="1400">
                          <a:sym typeface="Helvetica Neue Light"/>
                        </a:defRPr>
                      </a:pPr>
                      <a:endParaRPr/>
                    </a:p>
                  </a:txBody>
                  <a:tcPr marL="72000" marR="72000" marT="72000" marB="72000" horzOverflow="overflow">
                    <a:lnL w="12700">
                      <a:miter lim="400000"/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miter lim="400000"/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300"/>
                        </a:spcBef>
                        <a:defRPr sz="20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Sprzęgło elastyczne </a:t>
                      </a:r>
                      <a:endParaRPr sz="1200"/>
                    </a:p>
                    <a:p>
                      <a:pPr algn="l" defTabSz="914400">
                        <a:spcBef>
                          <a:spcPts val="300"/>
                        </a:spcBef>
                        <a:defRPr sz="20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TOP-M120</a:t>
                      </a:r>
                    </a:p>
                  </a:txBody>
                  <a:tcPr marL="72000" marR="72000" marT="72000" marB="7200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128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3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EEECE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Urządzenie napędzane</a:t>
                      </a:r>
                    </a:p>
                  </a:txBody>
                  <a:tcPr marL="72000" marR="72000" marT="72000" marB="72000" horzOverflow="overflow">
                    <a:lnL w="12700">
                      <a:miter lim="400000"/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3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Pompa 40B75</a:t>
                      </a:r>
                    </a:p>
                  </a:txBody>
                  <a:tcPr marL="72000" marR="72000" marT="72000" marB="7200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miter lim="400000"/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1148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3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EEECE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Parametry silnika</a:t>
                      </a:r>
                    </a:p>
                  </a:txBody>
                  <a:tcPr marL="72000" marR="72000" marT="72000" marB="72000" horzOverflow="overflow">
                    <a:lnL w="12700">
                      <a:miter lim="400000"/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3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880 kW / 993 obr/min</a:t>
                      </a:r>
                    </a:p>
                  </a:txBody>
                  <a:tcPr marL="72000" marR="72000" marT="72000" marB="7200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miter lim="400000"/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3518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3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EEECE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Moment nominalny</a:t>
                      </a:r>
                    </a:p>
                  </a:txBody>
                  <a:tcPr marL="72000" marR="72000" marT="72000" marB="72000" horzOverflow="overflow">
                    <a:lnL w="12700">
                      <a:miter lim="400000"/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3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8.820 Nm</a:t>
                      </a:r>
                    </a:p>
                  </a:txBody>
                  <a:tcPr marL="72000" marR="72000" marT="72000" marB="7200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miter lim="400000"/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5128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3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EEECE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Momenty maksymalny</a:t>
                      </a:r>
                    </a:p>
                  </a:txBody>
                  <a:tcPr marL="72000" marR="72000" marT="72000" marB="72000" horzOverflow="overflow">
                    <a:lnL w="12700">
                      <a:miter lim="400000"/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3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41.200 Nm</a:t>
                      </a:r>
                    </a:p>
                  </a:txBody>
                  <a:tcPr marL="72000" marR="72000" marT="72000" marB="7200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miter lim="400000"/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38" name="C:\Users\Lenovo\Desktop\IMGP1109.jpg" descr="C:\Users\Lenovo\Desktop\IMGP1109.jpg"/>
          <p:cNvPicPr>
            <a:picLocks noChangeAspect="1"/>
          </p:cNvPicPr>
          <p:nvPr/>
        </p:nvPicPr>
        <p:blipFill>
          <a:blip r:embed="rId3"/>
          <a:srcRect t="43808"/>
          <a:stretch>
            <a:fillRect/>
          </a:stretch>
        </p:blipFill>
        <p:spPr>
          <a:xfrm>
            <a:off x="12423203" y="3273808"/>
            <a:ext cx="10913080" cy="68994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C:\Users\Lenovo\Desktop\IMGP1108.jpg" descr="C:\Users\Lenovo\Desktop\IMGP110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5616" y="3314150"/>
            <a:ext cx="8942585" cy="6899555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40" name="Tabela 1"/>
          <p:cNvGraphicFramePr/>
          <p:nvPr/>
        </p:nvGraphicFramePr>
        <p:xfrm>
          <a:off x="12422316" y="10504360"/>
          <a:ext cx="10915044" cy="3233941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9547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603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6409">
                <a:tc>
                  <a:txBody>
                    <a:bodyPr/>
                    <a:lstStyle/>
                    <a:p>
                      <a:pPr indent="228600" defTabSz="584200">
                        <a:defRPr sz="1400">
                          <a:sym typeface="Helvetica Neue Light"/>
                        </a:defRPr>
                      </a:pPr>
                      <a:endParaRPr/>
                    </a:p>
                  </a:txBody>
                  <a:tcPr marL="72000" marR="72000" marT="72000" marB="72000" horzOverflow="overflow">
                    <a:lnL w="0">
                      <a:miter lim="400000"/>
                    </a:lnL>
                    <a:lnR w="3175">
                      <a:solidFill>
                        <a:srgbClr val="FFFFFF"/>
                      </a:solidFill>
                    </a:lnR>
                    <a:lnT w="0">
                      <a:miter lim="400000"/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262">
                        <a:lnSpc>
                          <a:spcPct val="81000"/>
                        </a:lnSpc>
                        <a:spcBef>
                          <a:spcPts val="300"/>
                        </a:spcBef>
                        <a:tabLst>
                          <a:tab pos="444500" algn="l"/>
                          <a:tab pos="889000" algn="l"/>
                          <a:tab pos="1346200" algn="l"/>
                          <a:tab pos="1790700" algn="l"/>
                          <a:tab pos="2235200" algn="l"/>
                          <a:tab pos="2692400" algn="l"/>
                          <a:tab pos="3136900" algn="l"/>
                          <a:tab pos="3581400" algn="l"/>
                          <a:tab pos="4038600" algn="l"/>
                          <a:tab pos="4483100" algn="l"/>
                          <a:tab pos="4940300" algn="l"/>
                          <a:tab pos="5384800" algn="l"/>
                          <a:tab pos="5829300" algn="l"/>
                          <a:tab pos="6286500" algn="l"/>
                          <a:tab pos="6731000" algn="l"/>
                          <a:tab pos="7175500" algn="l"/>
                          <a:tab pos="7632700" algn="l"/>
                          <a:tab pos="8077200" algn="l"/>
                          <a:tab pos="8534400" algn="l"/>
                          <a:tab pos="89789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latin typeface="Arial"/>
                          <a:ea typeface="Arial"/>
                          <a:cs typeface="Arial"/>
                          <a:sym typeface="Arial"/>
                        </a:rPr>
                        <a:t>Sprzęgło elastyczne 
TOP-M120</a:t>
                      </a:r>
                    </a:p>
                  </a:txBody>
                  <a:tcPr marL="72000" marR="72000" marT="72000" marB="72000" horzOverflow="overflow">
                    <a:lnL w="3175">
                      <a:solidFill>
                        <a:srgbClr val="FFFFFF"/>
                      </a:solidFill>
                    </a:lnL>
                    <a:lnR w="0">
                      <a:miter lim="400000"/>
                    </a:lnR>
                    <a:lnT w="0">
                      <a:miter lim="400000"/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5828">
                <a:tc>
                  <a:txBody>
                    <a:bodyPr/>
                    <a:lstStyle/>
                    <a:p>
                      <a:pPr algn="l" defTabSz="449262">
                        <a:lnSpc>
                          <a:spcPct val="81000"/>
                        </a:lnSpc>
                        <a:spcBef>
                          <a:spcPts val="300"/>
                        </a:spcBef>
                        <a:tabLst>
                          <a:tab pos="444500" algn="l"/>
                          <a:tab pos="889000" algn="l"/>
                          <a:tab pos="1346200" algn="l"/>
                          <a:tab pos="1790700" algn="l"/>
                          <a:tab pos="2235200" algn="l"/>
                          <a:tab pos="2692400" algn="l"/>
                          <a:tab pos="3136900" algn="l"/>
                          <a:tab pos="3581400" algn="l"/>
                          <a:tab pos="4038600" algn="l"/>
                          <a:tab pos="4483100" algn="l"/>
                          <a:tab pos="4940300" algn="l"/>
                          <a:tab pos="5384800" algn="l"/>
                          <a:tab pos="5829300" algn="l"/>
                          <a:tab pos="6286500" algn="l"/>
                          <a:tab pos="6731000" algn="l"/>
                          <a:tab pos="7175500" algn="l"/>
                          <a:tab pos="7632700" algn="l"/>
                          <a:tab pos="8077200" algn="l"/>
                          <a:tab pos="8534400" algn="l"/>
                          <a:tab pos="89789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EEECE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Urządzenie napędzane</a:t>
                      </a:r>
                    </a:p>
                  </a:txBody>
                  <a:tcPr marL="72000" marR="72000" marT="72000" marB="72000" horzOverflow="overflow">
                    <a:lnL w="0">
                      <a:miter lim="400000"/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262">
                        <a:lnSpc>
                          <a:spcPct val="81000"/>
                        </a:lnSpc>
                        <a:spcBef>
                          <a:spcPts val="300"/>
                        </a:spcBef>
                        <a:tabLst>
                          <a:tab pos="444500" algn="l"/>
                          <a:tab pos="889000" algn="l"/>
                          <a:tab pos="1346200" algn="l"/>
                          <a:tab pos="1790700" algn="l"/>
                          <a:tab pos="2235200" algn="l"/>
                          <a:tab pos="2692400" algn="l"/>
                          <a:tab pos="3136900" algn="l"/>
                          <a:tab pos="3581400" algn="l"/>
                          <a:tab pos="4038600" algn="l"/>
                          <a:tab pos="4483100" algn="l"/>
                          <a:tab pos="4940300" algn="l"/>
                          <a:tab pos="5384800" algn="l"/>
                          <a:tab pos="5829300" algn="l"/>
                          <a:tab pos="6286500" algn="l"/>
                          <a:tab pos="6731000" algn="l"/>
                          <a:tab pos="7175500" algn="l"/>
                          <a:tab pos="7632700" algn="l"/>
                          <a:tab pos="8077200" algn="l"/>
                          <a:tab pos="8534400" algn="l"/>
                          <a:tab pos="89789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latin typeface="Arial"/>
                          <a:ea typeface="Arial"/>
                          <a:cs typeface="Arial"/>
                          <a:sym typeface="Arial"/>
                        </a:rPr>
                        <a:t>Pompa 40B75</a:t>
                      </a:r>
                    </a:p>
                  </a:txBody>
                  <a:tcPr marL="72000" marR="72000" marT="72000" marB="72000" horzOverflow="overflow">
                    <a:lnL w="3175">
                      <a:solidFill>
                        <a:srgbClr val="FFFFFF"/>
                      </a:solidFill>
                    </a:lnL>
                    <a:lnR w="0">
                      <a:miter lim="400000"/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8584">
                <a:tc>
                  <a:txBody>
                    <a:bodyPr/>
                    <a:lstStyle/>
                    <a:p>
                      <a:pPr algn="l" defTabSz="449262">
                        <a:lnSpc>
                          <a:spcPct val="81000"/>
                        </a:lnSpc>
                        <a:spcBef>
                          <a:spcPts val="300"/>
                        </a:spcBef>
                        <a:tabLst>
                          <a:tab pos="444500" algn="l"/>
                          <a:tab pos="889000" algn="l"/>
                          <a:tab pos="1346200" algn="l"/>
                          <a:tab pos="1790700" algn="l"/>
                          <a:tab pos="2235200" algn="l"/>
                          <a:tab pos="2692400" algn="l"/>
                          <a:tab pos="3136900" algn="l"/>
                          <a:tab pos="3581400" algn="l"/>
                          <a:tab pos="4038600" algn="l"/>
                          <a:tab pos="4483100" algn="l"/>
                          <a:tab pos="4940300" algn="l"/>
                          <a:tab pos="5384800" algn="l"/>
                          <a:tab pos="5829300" algn="l"/>
                          <a:tab pos="6286500" algn="l"/>
                          <a:tab pos="6731000" algn="l"/>
                          <a:tab pos="7175500" algn="l"/>
                          <a:tab pos="7632700" algn="l"/>
                          <a:tab pos="8077200" algn="l"/>
                          <a:tab pos="8534400" algn="l"/>
                          <a:tab pos="89789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EEECE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Moc silnika</a:t>
                      </a:r>
                    </a:p>
                  </a:txBody>
                  <a:tcPr marL="72000" marR="72000" marT="72000" marB="72000" horzOverflow="overflow">
                    <a:lnL w="0">
                      <a:miter lim="400000"/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262">
                        <a:lnSpc>
                          <a:spcPct val="81000"/>
                        </a:lnSpc>
                        <a:spcBef>
                          <a:spcPts val="300"/>
                        </a:spcBef>
                        <a:tabLst>
                          <a:tab pos="444500" algn="l"/>
                          <a:tab pos="889000" algn="l"/>
                          <a:tab pos="1346200" algn="l"/>
                          <a:tab pos="1790700" algn="l"/>
                          <a:tab pos="2235200" algn="l"/>
                          <a:tab pos="2692400" algn="l"/>
                          <a:tab pos="3136900" algn="l"/>
                          <a:tab pos="3581400" algn="l"/>
                          <a:tab pos="4038600" algn="l"/>
                          <a:tab pos="4483100" algn="l"/>
                          <a:tab pos="4940300" algn="l"/>
                          <a:tab pos="5384800" algn="l"/>
                          <a:tab pos="5829300" algn="l"/>
                          <a:tab pos="6286500" algn="l"/>
                          <a:tab pos="6731000" algn="l"/>
                          <a:tab pos="7175500" algn="l"/>
                          <a:tab pos="7632700" algn="l"/>
                          <a:tab pos="8077200" algn="l"/>
                          <a:tab pos="8534400" algn="l"/>
                          <a:tab pos="89789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latin typeface="Arial"/>
                          <a:ea typeface="Arial"/>
                          <a:cs typeface="Arial"/>
                          <a:sym typeface="Arial"/>
                        </a:rPr>
                        <a:t>400 kW</a:t>
                      </a:r>
                    </a:p>
                  </a:txBody>
                  <a:tcPr marL="72000" marR="72000" marT="72000" marB="72000" horzOverflow="overflow">
                    <a:lnL w="3175">
                      <a:solidFill>
                        <a:srgbClr val="FFFFFF"/>
                      </a:solidFill>
                    </a:lnL>
                    <a:lnR w="0">
                      <a:miter lim="400000"/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8584">
                <a:tc>
                  <a:txBody>
                    <a:bodyPr/>
                    <a:lstStyle/>
                    <a:p>
                      <a:pPr algn="l" defTabSz="449262">
                        <a:lnSpc>
                          <a:spcPct val="81000"/>
                        </a:lnSpc>
                        <a:spcBef>
                          <a:spcPts val="300"/>
                        </a:spcBef>
                        <a:tabLst>
                          <a:tab pos="444500" algn="l"/>
                          <a:tab pos="889000" algn="l"/>
                          <a:tab pos="1346200" algn="l"/>
                          <a:tab pos="1790700" algn="l"/>
                          <a:tab pos="2235200" algn="l"/>
                          <a:tab pos="2692400" algn="l"/>
                          <a:tab pos="3136900" algn="l"/>
                          <a:tab pos="3581400" algn="l"/>
                          <a:tab pos="4038600" algn="l"/>
                          <a:tab pos="4483100" algn="l"/>
                          <a:tab pos="4940300" algn="l"/>
                          <a:tab pos="5384800" algn="l"/>
                          <a:tab pos="5829300" algn="l"/>
                          <a:tab pos="6286500" algn="l"/>
                          <a:tab pos="6731000" algn="l"/>
                          <a:tab pos="7175500" algn="l"/>
                          <a:tab pos="7632700" algn="l"/>
                          <a:tab pos="8077200" algn="l"/>
                          <a:tab pos="8534400" algn="l"/>
                          <a:tab pos="89789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EEECE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Obroty</a:t>
                      </a:r>
                    </a:p>
                  </a:txBody>
                  <a:tcPr marL="72000" marR="72000" marT="72000" marB="72000" horzOverflow="overflow">
                    <a:lnL w="0">
                      <a:miter lim="400000"/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262">
                        <a:lnSpc>
                          <a:spcPct val="81000"/>
                        </a:lnSpc>
                        <a:spcBef>
                          <a:spcPts val="300"/>
                        </a:spcBef>
                        <a:tabLst>
                          <a:tab pos="444500" algn="l"/>
                          <a:tab pos="889000" algn="l"/>
                          <a:tab pos="1346200" algn="l"/>
                          <a:tab pos="1790700" algn="l"/>
                          <a:tab pos="2235200" algn="l"/>
                          <a:tab pos="2692400" algn="l"/>
                          <a:tab pos="3136900" algn="l"/>
                          <a:tab pos="3581400" algn="l"/>
                          <a:tab pos="4038600" algn="l"/>
                          <a:tab pos="4483100" algn="l"/>
                          <a:tab pos="4940300" algn="l"/>
                          <a:tab pos="5384800" algn="l"/>
                          <a:tab pos="5829300" algn="l"/>
                          <a:tab pos="6286500" algn="l"/>
                          <a:tab pos="6731000" algn="l"/>
                          <a:tab pos="7175500" algn="l"/>
                          <a:tab pos="7632700" algn="l"/>
                          <a:tab pos="8077200" algn="l"/>
                          <a:tab pos="8534400" algn="l"/>
                          <a:tab pos="89789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latin typeface="Arial"/>
                          <a:ea typeface="Arial"/>
                          <a:cs typeface="Arial"/>
                          <a:sym typeface="Arial"/>
                        </a:rPr>
                        <a:t>735  obr/min</a:t>
                      </a:r>
                    </a:p>
                  </a:txBody>
                  <a:tcPr marL="72000" marR="72000" marT="72000" marB="72000" horzOverflow="overflow">
                    <a:lnL w="3175">
                      <a:solidFill>
                        <a:srgbClr val="FFFFFF"/>
                      </a:solidFill>
                    </a:lnL>
                    <a:lnR w="0">
                      <a:miter lim="400000"/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7117">
                <a:tc>
                  <a:txBody>
                    <a:bodyPr/>
                    <a:lstStyle/>
                    <a:p>
                      <a:pPr algn="l" defTabSz="449262">
                        <a:lnSpc>
                          <a:spcPct val="81000"/>
                        </a:lnSpc>
                        <a:spcBef>
                          <a:spcPts val="300"/>
                        </a:spcBef>
                        <a:tabLst>
                          <a:tab pos="444500" algn="l"/>
                          <a:tab pos="889000" algn="l"/>
                          <a:tab pos="1346200" algn="l"/>
                          <a:tab pos="1790700" algn="l"/>
                          <a:tab pos="2235200" algn="l"/>
                          <a:tab pos="2692400" algn="l"/>
                          <a:tab pos="3136900" algn="l"/>
                          <a:tab pos="3581400" algn="l"/>
                          <a:tab pos="4038600" algn="l"/>
                          <a:tab pos="4483100" algn="l"/>
                          <a:tab pos="4940300" algn="l"/>
                          <a:tab pos="5384800" algn="l"/>
                          <a:tab pos="5829300" algn="l"/>
                          <a:tab pos="6286500" algn="l"/>
                          <a:tab pos="6731000" algn="l"/>
                          <a:tab pos="7175500" algn="l"/>
                          <a:tab pos="7632700" algn="l"/>
                          <a:tab pos="8077200" algn="l"/>
                          <a:tab pos="8534400" algn="l"/>
                          <a:tab pos="89789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EEECE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Moment nominalny</a:t>
                      </a:r>
                    </a:p>
                  </a:txBody>
                  <a:tcPr marL="72000" marR="72000" marT="72000" marB="72000" horzOverflow="overflow">
                    <a:lnL w="0">
                      <a:miter lim="400000"/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262">
                        <a:lnSpc>
                          <a:spcPct val="81000"/>
                        </a:lnSpc>
                        <a:spcBef>
                          <a:spcPts val="300"/>
                        </a:spcBef>
                        <a:tabLst>
                          <a:tab pos="444500" algn="l"/>
                          <a:tab pos="889000" algn="l"/>
                          <a:tab pos="1346200" algn="l"/>
                          <a:tab pos="1790700" algn="l"/>
                          <a:tab pos="2235200" algn="l"/>
                          <a:tab pos="2692400" algn="l"/>
                          <a:tab pos="3136900" algn="l"/>
                          <a:tab pos="3581400" algn="l"/>
                          <a:tab pos="4038600" algn="l"/>
                          <a:tab pos="4483100" algn="l"/>
                          <a:tab pos="4940300" algn="l"/>
                          <a:tab pos="5384800" algn="l"/>
                          <a:tab pos="5829300" algn="l"/>
                          <a:tab pos="6286500" algn="l"/>
                          <a:tab pos="6731000" algn="l"/>
                          <a:tab pos="7175500" algn="l"/>
                          <a:tab pos="7632700" algn="l"/>
                          <a:tab pos="8077200" algn="l"/>
                          <a:tab pos="8534400" algn="l"/>
                          <a:tab pos="89789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latin typeface="Arial"/>
                          <a:ea typeface="Arial"/>
                          <a:cs typeface="Arial"/>
                          <a:sym typeface="Arial"/>
                        </a:rPr>
                        <a:t>20.600 Nm</a:t>
                      </a:r>
                    </a:p>
                  </a:txBody>
                  <a:tcPr marL="72000" marR="72000" marT="72000" marB="72000" horzOverflow="overflow">
                    <a:lnL w="3175">
                      <a:solidFill>
                        <a:srgbClr val="FFFFFF"/>
                      </a:solidFill>
                    </a:lnL>
                    <a:lnR w="0">
                      <a:miter lim="400000"/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5828">
                <a:tc>
                  <a:txBody>
                    <a:bodyPr/>
                    <a:lstStyle/>
                    <a:p>
                      <a:pPr algn="l" defTabSz="449262">
                        <a:lnSpc>
                          <a:spcPct val="81000"/>
                        </a:lnSpc>
                        <a:spcBef>
                          <a:spcPts val="300"/>
                        </a:spcBef>
                        <a:tabLst>
                          <a:tab pos="444500" algn="l"/>
                          <a:tab pos="889000" algn="l"/>
                          <a:tab pos="1346200" algn="l"/>
                          <a:tab pos="1790700" algn="l"/>
                          <a:tab pos="2235200" algn="l"/>
                          <a:tab pos="2692400" algn="l"/>
                          <a:tab pos="3136900" algn="l"/>
                          <a:tab pos="3581400" algn="l"/>
                          <a:tab pos="4038600" algn="l"/>
                          <a:tab pos="4483100" algn="l"/>
                          <a:tab pos="4940300" algn="l"/>
                          <a:tab pos="5384800" algn="l"/>
                          <a:tab pos="5829300" algn="l"/>
                          <a:tab pos="6286500" algn="l"/>
                          <a:tab pos="6731000" algn="l"/>
                          <a:tab pos="7175500" algn="l"/>
                          <a:tab pos="7632700" algn="l"/>
                          <a:tab pos="8077200" algn="l"/>
                          <a:tab pos="8534400" algn="l"/>
                          <a:tab pos="89789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EEECE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Momenty maksymalny</a:t>
                      </a:r>
                    </a:p>
                  </a:txBody>
                  <a:tcPr marL="72000" marR="72000" marT="72000" marB="72000" horzOverflow="overflow">
                    <a:lnL w="0">
                      <a:miter lim="400000"/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262">
                        <a:lnSpc>
                          <a:spcPct val="81000"/>
                        </a:lnSpc>
                        <a:spcBef>
                          <a:spcPts val="300"/>
                        </a:spcBef>
                        <a:tabLst>
                          <a:tab pos="444500" algn="l"/>
                          <a:tab pos="889000" algn="l"/>
                          <a:tab pos="1346200" algn="l"/>
                          <a:tab pos="1790700" algn="l"/>
                          <a:tab pos="2235200" algn="l"/>
                          <a:tab pos="2692400" algn="l"/>
                          <a:tab pos="3136900" algn="l"/>
                          <a:tab pos="3581400" algn="l"/>
                          <a:tab pos="4038600" algn="l"/>
                          <a:tab pos="4483100" algn="l"/>
                          <a:tab pos="4940300" algn="l"/>
                          <a:tab pos="5384800" algn="l"/>
                          <a:tab pos="5829300" algn="l"/>
                          <a:tab pos="6286500" algn="l"/>
                          <a:tab pos="6731000" algn="l"/>
                          <a:tab pos="7175500" algn="l"/>
                          <a:tab pos="7632700" algn="l"/>
                          <a:tab pos="8077200" algn="l"/>
                          <a:tab pos="8534400" algn="l"/>
                          <a:tab pos="89789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latin typeface="Arial"/>
                          <a:ea typeface="Arial"/>
                          <a:cs typeface="Arial"/>
                          <a:sym typeface="Arial"/>
                        </a:rPr>
                        <a:t>41.200 Nm</a:t>
                      </a:r>
                    </a:p>
                  </a:txBody>
                  <a:tcPr marL="72000" marR="72000" marT="72000" marB="72000" horzOverflow="overflow">
                    <a:lnL w="3175">
                      <a:solidFill>
                        <a:srgbClr val="FFFFFF"/>
                      </a:solidFill>
                    </a:lnL>
                    <a:lnR w="0">
                      <a:miter lim="400000"/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" grpId="1" animBg="1" advAuto="0"/>
      <p:bldP spid="238" grpId="3" animBg="1" advAuto="0"/>
      <p:bldP spid="239" grpId="4" animBg="1" advAuto="0"/>
      <p:bldP spid="240" grpId="2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1303" y="429878"/>
            <a:ext cx="4558184" cy="1205800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Przykłady zastosowań"/>
          <p:cNvSpPr txBox="1"/>
          <p:nvPr/>
        </p:nvSpPr>
        <p:spPr>
          <a:xfrm>
            <a:off x="2713606" y="1269369"/>
            <a:ext cx="12228831" cy="1601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0"/>
              </a:spcBef>
              <a:defRPr sz="10000"/>
            </a:lvl1pPr>
          </a:lstStyle>
          <a:p>
            <a:r>
              <a:t>Przykłady zastosowań</a:t>
            </a:r>
          </a:p>
        </p:txBody>
      </p:sp>
      <p:graphicFrame>
        <p:nvGraphicFramePr>
          <p:cNvPr id="244" name="Tabela 1"/>
          <p:cNvGraphicFramePr/>
          <p:nvPr/>
        </p:nvGraphicFramePr>
        <p:xfrm>
          <a:off x="13294729" y="8342872"/>
          <a:ext cx="7766277" cy="549499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878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54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6522">
                <a:tc gridSpan="2">
                  <a:txBody>
                    <a:bodyPr/>
                    <a:lstStyle/>
                    <a:p>
                      <a:pPr algn="l" defTabSz="914400">
                        <a:spcBef>
                          <a:spcPts val="300"/>
                        </a:spcBef>
                        <a:defRPr sz="20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Sprzęgło elastyczne </a:t>
                      </a:r>
                      <a:endParaRPr sz="1200"/>
                    </a:p>
                    <a:p>
                      <a:pPr algn="l" defTabSz="914400">
                        <a:spcBef>
                          <a:spcPts val="300"/>
                        </a:spcBef>
                        <a:defRPr sz="20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1.TOP-M100        2. TOP-M70       3. TOP-M70        </a:t>
                      </a:r>
                    </a:p>
                  </a:txBody>
                  <a:tcPr marL="72000" marR="72000" marT="72000" marB="720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6860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3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EEECE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Urządzenie napędzane</a:t>
                      </a:r>
                    </a:p>
                  </a:txBody>
                  <a:tcPr marL="72000" marR="72000" marT="72000" marB="72000" horzOverflow="overflow">
                    <a:lnL w="12700">
                      <a:miter lim="400000"/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algn="l" defTabSz="914400">
                        <a:spcBef>
                          <a:spcPts val="300"/>
                        </a:spcBef>
                        <a:defRPr sz="2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1. Sortownik</a:t>
                      </a:r>
                      <a:endParaRPr sz="1200"/>
                    </a:p>
                    <a:p>
                      <a:pPr marL="228600" indent="-228600" algn="l" defTabSz="914400">
                        <a:spcBef>
                          <a:spcPts val="300"/>
                        </a:spcBef>
                        <a:defRPr sz="2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2. Przenośnik taśmowy</a:t>
                      </a:r>
                      <a:endParaRPr sz="1200"/>
                    </a:p>
                    <a:p>
                      <a:pPr marL="228600" indent="-228600" algn="l" defTabSz="914400">
                        <a:spcBef>
                          <a:spcPts val="300"/>
                        </a:spcBef>
                        <a:defRPr sz="2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3. Przenośnik rewersyjny</a:t>
                      </a:r>
                    </a:p>
                  </a:txBody>
                  <a:tcPr marL="72000" marR="72000" marT="72000" marB="7200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miter lim="400000"/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2040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3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EEECE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Napęd 2 </a:t>
                      </a:r>
                    </a:p>
                  </a:txBody>
                  <a:tcPr marL="72000" marR="72000" marT="72000" marB="72000" horzOverflow="overflow">
                    <a:lnL w="12700">
                      <a:miter lim="400000"/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3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Motoreduktor Motox Siemens</a:t>
                      </a:r>
                    </a:p>
                  </a:txBody>
                  <a:tcPr marL="72000" marR="72000" marT="72000" marB="7200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miter lim="400000"/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02040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3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EEECE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Napęd 3</a:t>
                      </a:r>
                    </a:p>
                  </a:txBody>
                  <a:tcPr marL="72000" marR="72000" marT="72000" marB="72000" horzOverflow="overflow">
                    <a:lnL w="12700">
                      <a:miter lim="400000"/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3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Motoreduktor Motox Siemens</a:t>
                      </a:r>
                    </a:p>
                  </a:txBody>
                  <a:tcPr marL="72000" marR="72000" marT="72000" marB="7200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miter lim="400000"/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45" name="E:\zdjęcia Kwidzyn\DSC00840.JPG" descr="E:\zdjęcia Kwidzyn\DSC0084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9682" y="8263873"/>
            <a:ext cx="8542523" cy="55170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E:\zdjęcia Kwidzyn\DSC00867.JPG" descr="E:\zdjęcia Kwidzyn\DSC0086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2792" y="2879641"/>
            <a:ext cx="8542523" cy="51611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E:\zdjęcia Kwidzyn\DSC00847.JPG" descr="E:\zdjęcia Kwidzyn\DSC0084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00688" y="2879641"/>
            <a:ext cx="7741661" cy="5161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" grpId="1" animBg="1" advAuto="0"/>
      <p:bldP spid="245" grpId="4" animBg="1" advAuto="0"/>
      <p:bldP spid="246" grpId="3" animBg="1" advAuto="0"/>
      <p:bldP spid="247" grpId="2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1303" y="429878"/>
            <a:ext cx="4558184" cy="1205800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Co nas wyróżnia?"/>
          <p:cNvSpPr txBox="1"/>
          <p:nvPr/>
        </p:nvSpPr>
        <p:spPr>
          <a:xfrm>
            <a:off x="4685010" y="1624868"/>
            <a:ext cx="9853931" cy="1601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0"/>
              </a:spcBef>
              <a:defRPr sz="10000"/>
            </a:lvl1pPr>
          </a:lstStyle>
          <a:p>
            <a:r>
              <a:t>Co nas wyróżnia?</a:t>
            </a:r>
          </a:p>
        </p:txBody>
      </p:sp>
      <p:sp>
        <p:nvSpPr>
          <p:cNvPr id="251" name="- Sprzedaż poprzedzona profesjonalnym doborem sprzęgła"/>
          <p:cNvSpPr txBox="1"/>
          <p:nvPr/>
        </p:nvSpPr>
        <p:spPr>
          <a:xfrm>
            <a:off x="1462067" y="4270097"/>
            <a:ext cx="16299816" cy="845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- Sprzedaż poprzedzona profesjonalnym doborem sprzęgła</a:t>
            </a:r>
          </a:p>
        </p:txBody>
      </p:sp>
      <p:sp>
        <p:nvSpPr>
          <p:cNvPr id="252" name="- Stale utrzymywane wysokie stany magazynowe"/>
          <p:cNvSpPr txBox="1"/>
          <p:nvPr/>
        </p:nvSpPr>
        <p:spPr>
          <a:xfrm>
            <a:off x="1485519" y="5675934"/>
            <a:ext cx="13475971" cy="845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- Stale utrzymywane wysokie stany magazynowe</a:t>
            </a:r>
          </a:p>
        </p:txBody>
      </p:sp>
      <p:sp>
        <p:nvSpPr>
          <p:cNvPr id="253" name="- Sprzęgła dostosowane do potrzeb klienta"/>
          <p:cNvSpPr txBox="1"/>
          <p:nvPr/>
        </p:nvSpPr>
        <p:spPr>
          <a:xfrm>
            <a:off x="1453201" y="7154487"/>
            <a:ext cx="11864976" cy="845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- Sprzęgła dostosowane do potrzeb klienta</a:t>
            </a:r>
          </a:p>
        </p:txBody>
      </p:sp>
      <p:sp>
        <p:nvSpPr>
          <p:cNvPr id="254" name="- Wiele urządzeń - te same części zamienne"/>
          <p:cNvSpPr txBox="1"/>
          <p:nvPr/>
        </p:nvSpPr>
        <p:spPr>
          <a:xfrm>
            <a:off x="1451663" y="8633039"/>
            <a:ext cx="12126596" cy="845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- Wiele urządzeń - te same części zamienne</a:t>
            </a:r>
          </a:p>
        </p:txBody>
      </p:sp>
      <p:pic>
        <p:nvPicPr>
          <p:cNvPr id="255" name="zapytanie druk.jpg" descr="zapytanie dru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09709" y="5487915"/>
            <a:ext cx="5445872" cy="7703274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- Szeroka gama produktów i usług"/>
          <p:cNvSpPr txBox="1"/>
          <p:nvPr/>
        </p:nvSpPr>
        <p:spPr>
          <a:xfrm>
            <a:off x="1453201" y="10111592"/>
            <a:ext cx="9501506" cy="845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- Szeroka gama produktów i usług</a:t>
            </a:r>
          </a:p>
        </p:txBody>
      </p:sp>
      <p:pic>
        <p:nvPicPr>
          <p:cNvPr id="257" name="D:\Users\Topmarko\Downloads\IMG_20170113_103445.jpg" descr="D:\Users\Topmarko\Downloads\IMG_20170113_10344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1686" y="6761546"/>
            <a:ext cx="12137545" cy="6816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D:\Users\Topmarko\Downloads\IMG_20170113_103523.jpg" descr="D:\Users\Topmarko\Downloads\IMG_20170113_10352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83483" y="3906119"/>
            <a:ext cx="5445872" cy="96984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120.1565.000.jpg" descr="120.1565.00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09518" y="6480399"/>
            <a:ext cx="9501507" cy="67153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IMG_6902.jpg" descr="IMG_690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03063" y="6428633"/>
            <a:ext cx="10575872" cy="70450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ciecie-laserem-2-1024x953.jpg.jpeg" descr="ciecie-laserem-2-1024x953.jpg.jpe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03355" y="5349196"/>
            <a:ext cx="8575288" cy="79807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" dur="1000" fill="hold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9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9" presetClass="entr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33" dur="1500" fill="hold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9" presetClass="exit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37" dur="1500" fill="hold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9" presetClass="entr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1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6" dur="1000" fill="hold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12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ntr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1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xit" fill="hold" grpId="1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58" dur="1500" fill="hold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" presetClass="entr" presetSubtype="0" fill="hold" grpId="15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9" presetClass="entr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1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" grpId="1" animBg="1" advAuto="0"/>
      <p:bldP spid="252" grpId="3" animBg="1" advAuto="0"/>
      <p:bldP spid="253" grpId="7" animBg="1" advAuto="0"/>
      <p:bldP spid="254" grpId="12" animBg="1" advAuto="0"/>
      <p:bldP spid="255" grpId="2" animBg="1" advAuto="0"/>
      <p:bldP spid="255" grpId="4" animBg="1" advAuto="0"/>
      <p:bldP spid="256" grpId="15" animBg="1" advAuto="0"/>
      <p:bldP spid="257" grpId="6" animBg="1" advAuto="0"/>
      <p:bldP spid="257" grpId="9" animBg="1" advAuto="0"/>
      <p:bldP spid="258" grpId="5" animBg="1" advAuto="0"/>
      <p:bldP spid="258" grpId="8" animBg="1" advAuto="0"/>
      <p:bldP spid="259" grpId="10" animBg="1" advAuto="0"/>
      <p:bldP spid="259" grpId="11" animBg="1" advAuto="0"/>
      <p:bldP spid="260" grpId="13" animBg="1" advAuto="0"/>
      <p:bldP spid="260" grpId="14" animBg="1" advAuto="0"/>
      <p:bldP spid="261" grpId="16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1303" y="429878"/>
            <a:ext cx="4558184" cy="1205800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Nasi partnerzy"/>
          <p:cNvSpPr txBox="1"/>
          <p:nvPr/>
        </p:nvSpPr>
        <p:spPr>
          <a:xfrm>
            <a:off x="2713606" y="1269369"/>
            <a:ext cx="7947661" cy="1601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0"/>
              </a:spcBef>
              <a:defRPr sz="10000"/>
            </a:lvl1pPr>
          </a:lstStyle>
          <a:p>
            <a:r>
              <a:t>Nasi partnerzy</a:t>
            </a:r>
          </a:p>
        </p:txBody>
      </p:sp>
      <p:pic>
        <p:nvPicPr>
          <p:cNvPr id="265" name="FL-Keyvisual-upright-positive-RGB-ECI2.png" descr="FL-Keyvisual-upright-positive-RGB-ECI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6588" y="3345016"/>
            <a:ext cx="1722048" cy="2857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Flender_Logo-blue transparent-150DPI.png" descr="Flender_Logo-blue transparent-150DP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9122" y="3915220"/>
            <a:ext cx="7556501" cy="1219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150Prozent_7,5k_rgb_A (2) kopia.png" descr="150Prozent_7,5k_rgb_A (2) kopia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7542" y="4855780"/>
            <a:ext cx="21984568" cy="87938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AIQ_Sensor_front_Ebenen_16_01_23_eciRGBv2 kopia.png" descr="AIQ_Sensor_front_Ebenen_16_01_23_eciRGBv2 kopia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9914" y="4081665"/>
            <a:ext cx="6931522" cy="69315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P_MD30_XX_00075P.png" descr="P_MD30_XX_00075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39600" y="1498648"/>
            <a:ext cx="8658576" cy="60523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9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" grpId="1" animBg="1" advAuto="0"/>
      <p:bldP spid="266" grpId="2" animBg="1" advAuto="0"/>
      <p:bldP spid="267" grpId="5" animBg="1" advAuto="0"/>
      <p:bldP spid="268" grpId="4" animBg="1" advAuto="0"/>
      <p:bldP spid="269" grpId="3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1303" y="429878"/>
            <a:ext cx="4558184" cy="1205800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Nasi partnerzy"/>
          <p:cNvSpPr txBox="1"/>
          <p:nvPr/>
        </p:nvSpPr>
        <p:spPr>
          <a:xfrm>
            <a:off x="2713606" y="1269369"/>
            <a:ext cx="7947661" cy="1601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0"/>
              </a:spcBef>
              <a:defRPr sz="10000"/>
            </a:lvl1pPr>
          </a:lstStyle>
          <a:p>
            <a:r>
              <a:t>Nasi partnerzy</a:t>
            </a:r>
          </a:p>
        </p:txBody>
      </p:sp>
      <p:pic>
        <p:nvPicPr>
          <p:cNvPr id="273" name="Zrzut ekranu 2024-10-15 o 10.55.26.png" descr="Zrzut ekranu 2024-10-15 o 10.55.2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670" y="3822511"/>
            <a:ext cx="7489631" cy="16931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Picture 3" descr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6123" y="3163819"/>
            <a:ext cx="6320037" cy="87317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Picture 4" descr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50363" y="3170881"/>
            <a:ext cx="6210228" cy="8717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Picture 5" descr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5670" y="6467326"/>
            <a:ext cx="7489631" cy="54007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" grpId="1" animBg="1" advAuto="0"/>
      <p:bldP spid="274" grpId="2" animBg="1" advAuto="0"/>
      <p:bldP spid="275" grpId="3" animBg="1" advAuto="0"/>
      <p:bldP spid="276" grpId="4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1303" y="429878"/>
            <a:ext cx="4558184" cy="1205800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Nasi partnerzy"/>
          <p:cNvSpPr txBox="1"/>
          <p:nvPr/>
        </p:nvSpPr>
        <p:spPr>
          <a:xfrm>
            <a:off x="2713606" y="1269369"/>
            <a:ext cx="7947661" cy="1601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0"/>
              </a:spcBef>
              <a:defRPr sz="10000"/>
            </a:lvl1pPr>
          </a:lstStyle>
          <a:p>
            <a:r>
              <a:t>Nasi partnerzy</a:t>
            </a:r>
          </a:p>
        </p:txBody>
      </p:sp>
      <p:pic>
        <p:nvPicPr>
          <p:cNvPr id="280" name="Zrzut ekranu 2024-10-15 o 10.55.58.png" descr="Zrzut ekranu 2024-10-15 o 10.55.5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013" y="3820099"/>
            <a:ext cx="5875249" cy="13255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5099099e-9cfd-4168-bebc-8afc3bc0ca2d.JPG" descr="5099099e-9cfd-4168-bebc-8afc3bc0ca2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1015" y="5566814"/>
            <a:ext cx="9295179" cy="6971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13589c1c-6275-40da-8d69-f97677b3697f.JPG" descr="13589c1c-6275-40da-8d69-f97677b3697f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3204" y="5566814"/>
            <a:ext cx="9295175" cy="6971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Zrzut ekranu 2024-10-16 o 11.16.29 kopia.png" descr="Zrzut ekranu 2024-10-16 o 11.16.29 kopia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349" y="706480"/>
            <a:ext cx="5520233" cy="56572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" grpId="1" animBg="1" advAuto="0"/>
      <p:bldP spid="281" grpId="3" animBg="1" advAuto="0"/>
      <p:bldP spid="282" grpId="2" animBg="1" advAuto="0"/>
      <p:bldP spid="283" grpId="4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1303" y="429878"/>
            <a:ext cx="4558184" cy="1205800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Nasi partnerzy"/>
          <p:cNvSpPr txBox="1"/>
          <p:nvPr/>
        </p:nvSpPr>
        <p:spPr>
          <a:xfrm>
            <a:off x="2713606" y="1269369"/>
            <a:ext cx="7947661" cy="1601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0"/>
              </a:spcBef>
              <a:defRPr sz="10000"/>
            </a:lvl1pPr>
          </a:lstStyle>
          <a:p>
            <a:r>
              <a:t>Nasi partnerzy</a:t>
            </a:r>
          </a:p>
        </p:txBody>
      </p:sp>
      <p:pic>
        <p:nvPicPr>
          <p:cNvPr id="287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3772" y="3985579"/>
            <a:ext cx="4766259" cy="1794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9759" y="1771707"/>
            <a:ext cx="7837024" cy="58777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Picture 3" descr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0667" y="6894350"/>
            <a:ext cx="7692469" cy="57693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IMG_20200513_114301.jpg" descr="IMG_20200513_11430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41758" y="7785505"/>
            <a:ext cx="7822277" cy="58667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" grpId="1" animBg="1" advAuto="0"/>
      <p:bldP spid="288" grpId="2" animBg="1" advAuto="0"/>
      <p:bldP spid="289" grpId="3" animBg="1" advAuto="0"/>
      <p:bldP spid="290" grpId="4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1303" y="429878"/>
            <a:ext cx="4558184" cy="1205800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Nasi partnerzy"/>
          <p:cNvSpPr txBox="1"/>
          <p:nvPr/>
        </p:nvSpPr>
        <p:spPr>
          <a:xfrm>
            <a:off x="2713606" y="1269369"/>
            <a:ext cx="7947661" cy="1601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0"/>
              </a:spcBef>
              <a:defRPr sz="10000"/>
            </a:lvl1pPr>
          </a:lstStyle>
          <a:p>
            <a:r>
              <a:t>Nasi partnerzy</a:t>
            </a:r>
          </a:p>
        </p:txBody>
      </p:sp>
      <p:pic>
        <p:nvPicPr>
          <p:cNvPr id="294" name="tk_Secondary_Logo_White.jpg" descr="tk_Secondary_Logo_Whit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6042" y="4210264"/>
            <a:ext cx="7505701" cy="2578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eyJrZXkiOiJfbWVkaWEvVUNQdGh5c3NlbmtydXBwQlVDRU1wb2x5c2l1cy8zNmQ2MjcxNy00NmY3LTQ4ODktYmVlZS0yODE0MzEwMmM4MDYvc3RhZ2UuanBnIiwiZWRpdHMiOnsicmVzaXplIjp7IndpZHRoIjoxOTIwfX19.jpeg" descr="eyJrZXkiOiJfbWVkaWEvVUNQdGh5c3NlbmtydXBwQlVDRU1wb2x5c2l1cy8zNmQ2MjcxNy00NmY3LTQ4ODktYmVlZS0yODE0MzEwMmM4MDYvc3RhZ2UuanBnIiwiZWRpdHMiOnsicmVzaXplIjp7IndpZHRoIjoxOTIwfX19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3595" y="8339084"/>
            <a:ext cx="15537575" cy="52034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eyJrZXkiOiJfbWVkaWEvVUNQdGh5c3NlbmtydXBwQlVDRU1wb2x5c2l1cy9iNDcxM2M2Ni01ZjM5LTRjNDUtYWY3Mi1lMjNiNzI0OGRhNzcvU2l0ZS1QR1RLMDgtLTEtLmpwZyIsImVkaXRzIjp7InJlc2l6ZSI6eyJ3aWR0aCI6MTI4MH19fQ==.jpeg" descr="eyJrZXkiOiJfbWVkaWEvVUNQdGh5c3NlbmtydXBwQlVDRU1wb2x5c2l1cy9iNDcxM2M2Ni01ZjM5LTRjNDUtYWY3Mi1lMjNiNzI0OGRhNzcvU2l0ZS1QR1RLMDgtLTEtLmpwZyIsImVkaXRzIjp7InJlc2l6ZSI6eyJ3aWR0aCI6MTI4MH19fQ==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15780" y="2503396"/>
            <a:ext cx="10552572" cy="64964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" grpId="1" animBg="1" advAuto="0"/>
      <p:bldP spid="295" grpId="2" animBg="1" advAuto="0"/>
      <p:bldP spid="296" grpId="3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1303" y="429878"/>
            <a:ext cx="4558184" cy="1205800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Nasi partnerzy"/>
          <p:cNvSpPr txBox="1"/>
          <p:nvPr/>
        </p:nvSpPr>
        <p:spPr>
          <a:xfrm>
            <a:off x="2713606" y="1269369"/>
            <a:ext cx="7947661" cy="1601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0"/>
              </a:spcBef>
              <a:defRPr sz="10000"/>
            </a:lvl1pPr>
          </a:lstStyle>
          <a:p>
            <a:r>
              <a:t>Nasi partnerzy</a:t>
            </a:r>
          </a:p>
        </p:txBody>
      </p:sp>
      <p:pic>
        <p:nvPicPr>
          <p:cNvPr id="300" name="logo T&amp;T.pdf" descr="logo T&amp;T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9304" y="3850389"/>
            <a:ext cx="7462692" cy="17869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montaż pompy próżniowej po remoncie.jpg" descr="montaż pompy próżniowej po remonci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02623" y="2391759"/>
            <a:ext cx="11190840" cy="83931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pomp próżniowa NASH typ AT 706 po remoncie.jpg" descr="pomp próżniowa NASH typ AT 706 po remonci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40050" y="8258934"/>
            <a:ext cx="6647017" cy="4985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Pompa SULZER typu ZPP 42-500.jpg" descr="Pompa SULZER typu ZPP 42-50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1781" y="6283356"/>
            <a:ext cx="9623023" cy="72172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" grpId="1" animBg="1" advAuto="0"/>
      <p:bldP spid="301" grpId="2" animBg="1" advAuto="0"/>
      <p:bldP spid="302" grpId="3" animBg="1" advAuto="0"/>
      <p:bldP spid="303" grpId="4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1303" y="429878"/>
            <a:ext cx="4558184" cy="1205800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Dziękuje za uwagę"/>
          <p:cNvSpPr txBox="1"/>
          <p:nvPr/>
        </p:nvSpPr>
        <p:spPr>
          <a:xfrm>
            <a:off x="5993893" y="5846526"/>
            <a:ext cx="13123978" cy="20229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0"/>
              </a:spcBef>
              <a:defRPr sz="12800"/>
            </a:lvl1pPr>
          </a:lstStyle>
          <a:p>
            <a:r>
              <a:t>Dziękuje za uwagę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18892 -0.123206" pathEditMode="relative">
                                      <p:cBhvr>
                                        <p:cTn id="6" dur="10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Linia"/>
          <p:cNvSpPr/>
          <p:nvPr/>
        </p:nvSpPr>
        <p:spPr>
          <a:xfrm>
            <a:off x="1942367" y="12098328"/>
            <a:ext cx="20499264" cy="1"/>
          </a:xfrm>
          <a:prstGeom prst="line">
            <a:avLst/>
          </a:prstGeom>
          <a:ln w="635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</a:pPr>
            <a:endParaRPr/>
          </a:p>
        </p:txBody>
      </p:sp>
      <p:sp>
        <p:nvSpPr>
          <p:cNvPr id="142" name="1999"/>
          <p:cNvSpPr txBox="1"/>
          <p:nvPr/>
        </p:nvSpPr>
        <p:spPr>
          <a:xfrm>
            <a:off x="1873336" y="12462734"/>
            <a:ext cx="1526541" cy="845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1999</a:t>
            </a:r>
          </a:p>
        </p:txBody>
      </p:sp>
      <p:sp>
        <p:nvSpPr>
          <p:cNvPr id="143" name="2001"/>
          <p:cNvSpPr txBox="1"/>
          <p:nvPr/>
        </p:nvSpPr>
        <p:spPr>
          <a:xfrm>
            <a:off x="4335318" y="10888741"/>
            <a:ext cx="1526541" cy="845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2001</a:t>
            </a:r>
          </a:p>
        </p:txBody>
      </p:sp>
      <p:sp>
        <p:nvSpPr>
          <p:cNvPr id="144" name="2006"/>
          <p:cNvSpPr txBox="1"/>
          <p:nvPr/>
        </p:nvSpPr>
        <p:spPr>
          <a:xfrm>
            <a:off x="6797300" y="12462734"/>
            <a:ext cx="1526541" cy="845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2006</a:t>
            </a:r>
          </a:p>
        </p:txBody>
      </p:sp>
      <p:sp>
        <p:nvSpPr>
          <p:cNvPr id="145" name="2010"/>
          <p:cNvSpPr txBox="1"/>
          <p:nvPr/>
        </p:nvSpPr>
        <p:spPr>
          <a:xfrm>
            <a:off x="9016896" y="10890577"/>
            <a:ext cx="1526541" cy="845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2010</a:t>
            </a:r>
          </a:p>
        </p:txBody>
      </p:sp>
      <p:sp>
        <p:nvSpPr>
          <p:cNvPr id="146" name="2017"/>
          <p:cNvSpPr txBox="1"/>
          <p:nvPr/>
        </p:nvSpPr>
        <p:spPr>
          <a:xfrm>
            <a:off x="12113498" y="10890577"/>
            <a:ext cx="1526541" cy="845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2017</a:t>
            </a:r>
          </a:p>
        </p:txBody>
      </p:sp>
      <p:sp>
        <p:nvSpPr>
          <p:cNvPr id="147" name="2020"/>
          <p:cNvSpPr txBox="1"/>
          <p:nvPr/>
        </p:nvSpPr>
        <p:spPr>
          <a:xfrm>
            <a:off x="14975296" y="12462734"/>
            <a:ext cx="1526541" cy="845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2020</a:t>
            </a:r>
          </a:p>
        </p:txBody>
      </p:sp>
      <p:sp>
        <p:nvSpPr>
          <p:cNvPr id="148" name="2023"/>
          <p:cNvSpPr txBox="1"/>
          <p:nvPr/>
        </p:nvSpPr>
        <p:spPr>
          <a:xfrm>
            <a:off x="17793907" y="10163601"/>
            <a:ext cx="1526541" cy="845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2023</a:t>
            </a:r>
          </a:p>
        </p:txBody>
      </p:sp>
      <p:sp>
        <p:nvSpPr>
          <p:cNvPr id="149" name="2025"/>
          <p:cNvSpPr txBox="1"/>
          <p:nvPr/>
        </p:nvSpPr>
        <p:spPr>
          <a:xfrm>
            <a:off x="21569193" y="12462734"/>
            <a:ext cx="1526541" cy="845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2025</a:t>
            </a:r>
          </a:p>
        </p:txBody>
      </p:sp>
      <p:sp>
        <p:nvSpPr>
          <p:cNvPr id="150" name="Historia Firmy TOP MARKO"/>
          <p:cNvSpPr txBox="1"/>
          <p:nvPr/>
        </p:nvSpPr>
        <p:spPr>
          <a:xfrm>
            <a:off x="7440941" y="781135"/>
            <a:ext cx="10087187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400"/>
            </a:lvl1pPr>
          </a:lstStyle>
          <a:p>
            <a:r>
              <a:t>Historia Firmy TOP MARKO</a:t>
            </a:r>
          </a:p>
        </p:txBody>
      </p:sp>
      <p:sp>
        <p:nvSpPr>
          <p:cNvPr id="151" name="Linia"/>
          <p:cNvSpPr/>
          <p:nvPr/>
        </p:nvSpPr>
        <p:spPr>
          <a:xfrm flipV="1">
            <a:off x="2636606" y="11852181"/>
            <a:ext cx="1" cy="492294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</a:pPr>
            <a:endParaRPr/>
          </a:p>
        </p:txBody>
      </p:sp>
      <p:sp>
        <p:nvSpPr>
          <p:cNvPr id="152" name="Linia"/>
          <p:cNvSpPr/>
          <p:nvPr/>
        </p:nvSpPr>
        <p:spPr>
          <a:xfrm flipV="1">
            <a:off x="5098588" y="11852181"/>
            <a:ext cx="1" cy="492294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</a:pPr>
            <a:endParaRPr/>
          </a:p>
        </p:txBody>
      </p:sp>
      <p:sp>
        <p:nvSpPr>
          <p:cNvPr id="153" name="Linia"/>
          <p:cNvSpPr/>
          <p:nvPr/>
        </p:nvSpPr>
        <p:spPr>
          <a:xfrm flipV="1">
            <a:off x="7560570" y="11852181"/>
            <a:ext cx="1" cy="492294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</a:pPr>
            <a:endParaRPr/>
          </a:p>
        </p:txBody>
      </p:sp>
      <p:sp>
        <p:nvSpPr>
          <p:cNvPr id="154" name="Linia"/>
          <p:cNvSpPr/>
          <p:nvPr/>
        </p:nvSpPr>
        <p:spPr>
          <a:xfrm flipV="1">
            <a:off x="9780167" y="11852181"/>
            <a:ext cx="1" cy="492294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</a:pPr>
            <a:endParaRPr/>
          </a:p>
        </p:txBody>
      </p:sp>
      <p:sp>
        <p:nvSpPr>
          <p:cNvPr id="155" name="Linia"/>
          <p:cNvSpPr/>
          <p:nvPr/>
        </p:nvSpPr>
        <p:spPr>
          <a:xfrm flipV="1">
            <a:off x="12894317" y="11852181"/>
            <a:ext cx="1" cy="492294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</a:pPr>
            <a:endParaRPr/>
          </a:p>
        </p:txBody>
      </p:sp>
      <p:sp>
        <p:nvSpPr>
          <p:cNvPr id="156" name="Linia"/>
          <p:cNvSpPr/>
          <p:nvPr/>
        </p:nvSpPr>
        <p:spPr>
          <a:xfrm flipV="1">
            <a:off x="15738566" y="11852181"/>
            <a:ext cx="1" cy="492294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</a:pPr>
            <a:endParaRPr/>
          </a:p>
        </p:txBody>
      </p:sp>
      <p:sp>
        <p:nvSpPr>
          <p:cNvPr id="157" name="Linia"/>
          <p:cNvSpPr/>
          <p:nvPr/>
        </p:nvSpPr>
        <p:spPr>
          <a:xfrm flipV="1">
            <a:off x="18582817" y="11852181"/>
            <a:ext cx="1" cy="492294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</a:pPr>
            <a:endParaRPr/>
          </a:p>
        </p:txBody>
      </p:sp>
      <p:pic>
        <p:nvPicPr>
          <p:cNvPr id="158" name="logo białe.png" descr="logo biał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891" y="10456919"/>
            <a:ext cx="2949928" cy="8451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Fawent.png" descr="Fawen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2040" y="9731778"/>
            <a:ext cx="1757060" cy="17088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Flender.png" descr="Flend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6371" y="12885324"/>
            <a:ext cx="3044435" cy="7518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Zdjęcie TOP-M_zolte.tif" descr="Zdjęcie TOP-M_zolte.t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83483" y="12460898"/>
            <a:ext cx="1198668" cy="1195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marko2 (1).png" descr="marko2 (1)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54540" y="10438714"/>
            <a:ext cx="1268520" cy="12659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DSC04562 kopia.jpg" descr="DSC04562 kopia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6997" y="12491959"/>
            <a:ext cx="2066342" cy="11315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Zrzut ekranu 2024-10-15 o 10.55.58.png" descr="Zrzut ekranu 2024-10-15 o 10.55.58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19354" y="12928479"/>
            <a:ext cx="2949927" cy="6655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Zrzut ekranu 2024-10-15 o 10.55.26.png" descr="Zrzut ekranu 2024-10-15 o 10.55.2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40584" y="11064215"/>
            <a:ext cx="2833186" cy="6404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Bez nazwy-2.png" descr="Bez nazwy-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39075" y="2826568"/>
            <a:ext cx="6890920" cy="61089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Zrzut ekranu 2024-10-16 o 11.29.18 kopia.png" descr="Zrzut ekranu 2024-10-16 o 11.29.18 kopia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84383" y="9482197"/>
            <a:ext cx="2603501" cy="800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Bez nazwy-2.png" descr="Bez nazwy-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797562" y="10467239"/>
            <a:ext cx="1268520" cy="1268520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2024"/>
          <p:cNvSpPr txBox="1"/>
          <p:nvPr/>
        </p:nvSpPr>
        <p:spPr>
          <a:xfrm>
            <a:off x="19967175" y="12462734"/>
            <a:ext cx="1526541" cy="845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2024</a:t>
            </a:r>
          </a:p>
        </p:txBody>
      </p:sp>
      <p:sp>
        <p:nvSpPr>
          <p:cNvPr id="170" name="Linia"/>
          <p:cNvSpPr/>
          <p:nvPr/>
        </p:nvSpPr>
        <p:spPr>
          <a:xfrm flipV="1">
            <a:off x="20690045" y="11852181"/>
            <a:ext cx="1" cy="492294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375967 -0.337948" pathEditMode="relative">
                                      <p:cBhvr>
                                        <p:cTn id="6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mp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00" fill="hold"/>
                                        <p:tgtEl>
                                          <p:spTgt spid="158"/>
                                        </p:tgtEl>
                                      </p:cBhvr>
                                      <p:by x="275494" y="275494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5967 -0.337948 L 0.000000 0.000673" pathEditMode="relative">
                                      <p:cBhvr>
                                        <p:cTn id="13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58"/>
                                        </p:tgtEl>
                                      </p:cBhvr>
                                      <p:by x="36298" y="36298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000" fill="hold"/>
                                        <p:tgtEl>
                                          <p:spTgt spid="167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385739 -0.291717" pathEditMode="relative">
                                      <p:cBhvr>
                                        <p:cTn id="22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accel="50000" decel="5000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1000" fill="hold"/>
                                        <p:tgtEl>
                                          <p:spTgt spid="167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5739 -0.291717 L 0.000000 0.000000" pathEditMode="relative">
                                      <p:cBhvr>
                                        <p:cTn id="29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277763 -0.527566" pathEditMode="relative">
                                      <p:cBhvr>
                                        <p:cTn id="32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1000" fill="hold"/>
                                        <p:tgtEl>
                                          <p:spTgt spid="160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7763 -0.527566 L -0.001938 0.000000" pathEditMode="relative">
                                      <p:cBhvr>
                                        <p:cTn id="39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1000" fill="hold"/>
                                        <p:tgtEl>
                                          <p:spTgt spid="160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189937 -0.332226" pathEditMode="relative">
                                      <p:cBhvr>
                                        <p:cTn id="45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accel="50000" decel="5000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1000" fill="hold"/>
                                        <p:tgtEl>
                                          <p:spTgt spid="159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9937 -0.332226 L 0.000000 0.000000" pathEditMode="relative">
                                      <p:cBhvr>
                                        <p:cTn id="52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mph" presetSubtype="0" accel="50000" decel="5000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1000" fill="hold"/>
                                        <p:tgtEl>
                                          <p:spTgt spid="159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88970 -0.512625" pathEditMode="relative">
                                      <p:cBhvr>
                                        <p:cTn id="58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mph" presetSubtype="0" accel="50000" decel="50000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1000" fill="hold"/>
                                        <p:tgtEl>
                                          <p:spTgt spid="163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8970 -0.512625 L 0.001193 0.000000" pathEditMode="relative">
                                      <p:cBhvr>
                                        <p:cTn id="65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mph" presetSubtype="0" accel="50000" decel="50000" fill="hold" grpId="2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1000" fill="hold"/>
                                        <p:tgtEl>
                                          <p:spTgt spid="163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00967 -0.499521" pathEditMode="relative">
                                      <p:cBhvr>
                                        <p:cTn id="71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mph" presetSubtype="0" accel="50000" decel="50000" fill="hold" grpId="2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1000" fill="hold"/>
                                        <p:tgtEl>
                                          <p:spTgt spid="164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0967 -0.499521 L 0.000000 0.000000" pathEditMode="relative">
                                      <p:cBhvr>
                                        <p:cTn id="78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mph" presetSubtype="0" accel="50000" decel="50000" fill="hold" grpId="24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1000" fill="hold"/>
                                        <p:tgtEl>
                                          <p:spTgt spid="164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98403 -0.339678" pathEditMode="relative">
                                      <p:cBhvr>
                                        <p:cTn id="84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mph" presetSubtype="0" accel="50000" decel="50000" fill="hold" grpId="26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1000" fill="hold"/>
                                        <p:tgtEl>
                                          <p:spTgt spid="162"/>
                                        </p:tgtEl>
                                      </p:cBhvr>
                                      <p:by x="350000" y="3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8403 -0.339678 L 0.000084 -0.000495" pathEditMode="relative">
                                      <p:cBhvr>
                                        <p:cTn id="91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mph" presetSubtype="0" accel="50000" decel="50000" fill="hold" grpId="28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1000" fill="hold"/>
                                        <p:tgtEl>
                                          <p:spTgt spid="162"/>
                                        </p:tgtEl>
                                      </p:cBhvr>
                                      <p:by x="28571" y="28571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224088 -0.380610" pathEditMode="relative">
                                      <p:cBhvr>
                                        <p:cTn id="97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mph" presetSubtype="0" accel="50000" decel="50000" fill="hold" grpId="3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1000" fill="hold"/>
                                        <p:tgtEl>
                                          <p:spTgt spid="168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mph" presetSubtype="0" accel="50000" decel="50000" fill="hold" grpId="3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1000" fill="hold"/>
                                        <p:tgtEl>
                                          <p:spTgt spid="168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088 -0.380610 L 0.000000 0.000000" pathEditMode="relative">
                                      <p:cBhvr>
                                        <p:cTn id="107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311299 -0.495987" pathEditMode="relative">
                                      <p:cBhvr>
                                        <p:cTn id="110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" presetClass="emph" presetSubtype="0" accel="50000" decel="50000" fill="hold" grpId="34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3" dur="1000" fill="hold"/>
                                        <p:tgtEl>
                                          <p:spTgt spid="161"/>
                                        </p:tgtEl>
                                      </p:cBhvr>
                                      <p:by x="350000" y="3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1299 -0.495987 L 0.000000 0.000000" pathEditMode="relative">
                                      <p:cBhvr>
                                        <p:cTn id="117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mph" presetSubtype="0" accel="50000" decel="50000" fill="hold" grpId="36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0" dur="1000" fill="hold"/>
                                        <p:tgtEl>
                                          <p:spTgt spid="161"/>
                                        </p:tgtEl>
                                      </p:cBhvr>
                                      <p:by x="28571" y="28571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307675 -0.369929" pathEditMode="relative">
                                      <p:cBhvr>
                                        <p:cTn id="123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mph" presetSubtype="0" accel="50000" decel="50000" fill="hold" grpId="38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1000" fill="hold"/>
                                        <p:tgtEl>
                                          <p:spTgt spid="165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mph" presetSubtype="0" accel="50000" decel="50000" fill="hold" grpId="39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0" dur="1000" fill="hold"/>
                                        <p:tgtEl>
                                          <p:spTgt spid="165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7675 -0.369929 L 0.000000 0.000000" pathEditMode="relative">
                                      <p:cBhvr>
                                        <p:cTn id="133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"/>
                            </p:stCondLst>
                            <p:childTnLst>
                              <p:par>
                                <p:cTn id="135" presetID="9" presetClass="entr" fill="hold" grpId="4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6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1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2" animBg="1" advAuto="0"/>
      <p:bldP spid="158" grpId="4" animBg="1" advAuto="0"/>
      <p:bldP spid="159" grpId="14" animBg="1" advAuto="0"/>
      <p:bldP spid="159" grpId="16" animBg="1" advAuto="0"/>
      <p:bldP spid="160" grpId="10" animBg="1" advAuto="0"/>
      <p:bldP spid="160" grpId="12" animBg="1" advAuto="0"/>
      <p:bldP spid="161" grpId="34" animBg="1" advAuto="0"/>
      <p:bldP spid="161" grpId="36" animBg="1" advAuto="0"/>
      <p:bldP spid="162" grpId="26" animBg="1" advAuto="0"/>
      <p:bldP spid="162" grpId="28" animBg="1" advAuto="0"/>
      <p:bldP spid="163" grpId="18" animBg="1" advAuto="0"/>
      <p:bldP spid="163" grpId="20" animBg="1" advAuto="0"/>
      <p:bldP spid="164" grpId="22" animBg="1" advAuto="0"/>
      <p:bldP spid="164" grpId="24" animBg="1" advAuto="0"/>
      <p:bldP spid="165" grpId="38" animBg="1" advAuto="0"/>
      <p:bldP spid="165" grpId="39" animBg="1" advAuto="0"/>
      <p:bldP spid="166" grpId="41" animBg="1" advAuto="0"/>
      <p:bldP spid="167" grpId="5" animBg="1" advAuto="0"/>
      <p:bldP spid="167" grpId="7" animBg="1" advAuto="0"/>
      <p:bldP spid="168" grpId="30" animBg="1" advAuto="0"/>
      <p:bldP spid="168" grpId="31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1303" y="429878"/>
            <a:ext cx="4558184" cy="1205800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Kompleksowa dostawa układów napędowych:…"/>
          <p:cNvSpPr txBox="1"/>
          <p:nvPr/>
        </p:nvSpPr>
        <p:spPr>
          <a:xfrm>
            <a:off x="3128088" y="4374675"/>
            <a:ext cx="12064427" cy="4966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342900" indent="-342900" defTabSz="914400">
              <a:spcBef>
                <a:spcPts val="600"/>
              </a:spcBef>
              <a:defRPr sz="4800" b="1" u="sng">
                <a:effectLst/>
                <a:latin typeface="Calibri"/>
                <a:ea typeface="Calibri"/>
                <a:cs typeface="Calibri"/>
                <a:sym typeface="Calibri"/>
              </a:defRPr>
            </a:pPr>
            <a:r>
              <a:t>Kompleksowa dostawa układów napędowych:</a:t>
            </a:r>
          </a:p>
          <a:p>
            <a:pPr marL="342900" indent="-342900" defTabSz="914400">
              <a:spcBef>
                <a:spcPts val="600"/>
              </a:spcBef>
              <a:defRPr sz="4800" b="1" u="sng">
                <a:effectLst/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marL="342900" indent="-342900" defTabSz="914400">
              <a:spcBef>
                <a:spcPts val="600"/>
              </a:spcBef>
              <a:defRPr sz="4800">
                <a:effectLst/>
                <a:latin typeface="Calibri"/>
                <a:ea typeface="Calibri"/>
                <a:cs typeface="Calibri"/>
                <a:sym typeface="Calibri"/>
              </a:defRPr>
            </a:pPr>
            <a:r>
              <a:t>- Silnik – </a:t>
            </a:r>
            <a:r>
              <a:rPr>
                <a:solidFill>
                  <a:srgbClr val="FF8205"/>
                </a:solidFill>
              </a:rPr>
              <a:t>sprzęgło</a:t>
            </a:r>
            <a:r>
              <a:t> –przekładnia – </a:t>
            </a:r>
            <a:r>
              <a:rPr>
                <a:solidFill>
                  <a:srgbClr val="FF8205"/>
                </a:solidFill>
              </a:rPr>
              <a:t>sprzęgło</a:t>
            </a:r>
          </a:p>
          <a:p>
            <a:pPr marL="342900" indent="-342900" defTabSz="914400">
              <a:spcBef>
                <a:spcPts val="600"/>
              </a:spcBef>
              <a:defRPr sz="4800">
                <a:effectLst/>
                <a:latin typeface="Calibri"/>
                <a:ea typeface="Calibri"/>
                <a:cs typeface="Calibri"/>
                <a:sym typeface="Calibri"/>
              </a:defRPr>
            </a:pPr>
            <a:r>
              <a:t>- Motoreduktor - </a:t>
            </a:r>
            <a:r>
              <a:rPr>
                <a:solidFill>
                  <a:srgbClr val="FF8205"/>
                </a:solidFill>
              </a:rPr>
              <a:t>sprzęgło</a:t>
            </a:r>
          </a:p>
          <a:p>
            <a:pPr marL="342900" indent="-342900" defTabSz="914400">
              <a:spcBef>
                <a:spcPts val="600"/>
              </a:spcBef>
              <a:defRPr sz="4800">
                <a:effectLst/>
                <a:latin typeface="Calibri"/>
                <a:ea typeface="Calibri"/>
                <a:cs typeface="Calibri"/>
                <a:sym typeface="Calibri"/>
              </a:defRPr>
            </a:pPr>
            <a:r>
              <a:t>- </a:t>
            </a:r>
            <a:r>
              <a:rPr>
                <a:solidFill>
                  <a:srgbClr val="FF8205"/>
                </a:solidFill>
              </a:rPr>
              <a:t>Sprzęgło</a:t>
            </a:r>
            <a:r>
              <a:t> - hamulec</a:t>
            </a:r>
          </a:p>
        </p:txBody>
      </p:sp>
      <p:pic>
        <p:nvPicPr>
          <p:cNvPr id="174" name="Bez nazwy-5.png" descr="Bez nazwy-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4040" y="6897314"/>
            <a:ext cx="15143772" cy="6068961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Czym się zajmujemy?"/>
          <p:cNvSpPr txBox="1"/>
          <p:nvPr/>
        </p:nvSpPr>
        <p:spPr>
          <a:xfrm>
            <a:off x="3085264" y="1689504"/>
            <a:ext cx="11897361" cy="1601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0"/>
              </a:spcBef>
              <a:defRPr sz="10000"/>
            </a:lvl1pPr>
          </a:lstStyle>
          <a:p>
            <a:r>
              <a:t>Czym się zajmujemy?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1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Z kim współpracujemy?"/>
          <p:cNvSpPr txBox="1"/>
          <p:nvPr/>
        </p:nvSpPr>
        <p:spPr>
          <a:xfrm>
            <a:off x="3085264" y="1689504"/>
            <a:ext cx="13050521" cy="1601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0"/>
              </a:spcBef>
              <a:defRPr sz="10000"/>
            </a:lvl1pPr>
          </a:lstStyle>
          <a:p>
            <a:r>
              <a:t>Z kim współpracujemy?</a:t>
            </a:r>
          </a:p>
        </p:txBody>
      </p:sp>
      <p:pic>
        <p:nvPicPr>
          <p:cNvPr id="178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1303" y="429878"/>
            <a:ext cx="4558184" cy="1205800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Energetyka"/>
          <p:cNvSpPr txBox="1"/>
          <p:nvPr/>
        </p:nvSpPr>
        <p:spPr>
          <a:xfrm>
            <a:off x="1162338" y="7502209"/>
            <a:ext cx="3173096" cy="845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Energetyka</a:t>
            </a:r>
          </a:p>
        </p:txBody>
      </p:sp>
      <p:sp>
        <p:nvSpPr>
          <p:cNvPr id="180" name="Cement"/>
          <p:cNvSpPr txBox="1"/>
          <p:nvPr/>
        </p:nvSpPr>
        <p:spPr>
          <a:xfrm>
            <a:off x="7635927" y="7502209"/>
            <a:ext cx="2278381" cy="845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Cement</a:t>
            </a:r>
          </a:p>
        </p:txBody>
      </p:sp>
      <p:sp>
        <p:nvSpPr>
          <p:cNvPr id="181" name="Górnictwo - węgiel"/>
          <p:cNvSpPr txBox="1"/>
          <p:nvPr/>
        </p:nvSpPr>
        <p:spPr>
          <a:xfrm>
            <a:off x="11697934" y="7502209"/>
            <a:ext cx="5254626" cy="845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Górnictwo - węgiel</a:t>
            </a:r>
          </a:p>
        </p:txBody>
      </p:sp>
      <p:sp>
        <p:nvSpPr>
          <p:cNvPr id="182" name="Górnictwo - miedź"/>
          <p:cNvSpPr txBox="1"/>
          <p:nvPr/>
        </p:nvSpPr>
        <p:spPr>
          <a:xfrm>
            <a:off x="17838861" y="7502209"/>
            <a:ext cx="5171441" cy="845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Górnictwo - miedź</a:t>
            </a:r>
          </a:p>
        </p:txBody>
      </p:sp>
      <p:sp>
        <p:nvSpPr>
          <p:cNvPr id="183" name="Przemysł metalurgiczny"/>
          <p:cNvSpPr txBox="1"/>
          <p:nvPr/>
        </p:nvSpPr>
        <p:spPr>
          <a:xfrm>
            <a:off x="398729" y="12285287"/>
            <a:ext cx="6523991" cy="845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Przemysł metalurgiczny</a:t>
            </a:r>
          </a:p>
        </p:txBody>
      </p:sp>
      <p:sp>
        <p:nvSpPr>
          <p:cNvPr id="184" name="Chemia"/>
          <p:cNvSpPr txBox="1"/>
          <p:nvPr/>
        </p:nvSpPr>
        <p:spPr>
          <a:xfrm>
            <a:off x="9417543" y="12285287"/>
            <a:ext cx="2207896" cy="845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Chemia</a:t>
            </a:r>
          </a:p>
        </p:txBody>
      </p:sp>
      <p:sp>
        <p:nvSpPr>
          <p:cNvPr id="185" name="Papiernie"/>
          <p:cNvSpPr txBox="1"/>
          <p:nvPr/>
        </p:nvSpPr>
        <p:spPr>
          <a:xfrm>
            <a:off x="14120263" y="12285287"/>
            <a:ext cx="2654936" cy="845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Papiernie</a:t>
            </a:r>
          </a:p>
        </p:txBody>
      </p:sp>
      <p:sp>
        <p:nvSpPr>
          <p:cNvPr id="186" name="Producenci maszyn  i urządzeń"/>
          <p:cNvSpPr txBox="1"/>
          <p:nvPr/>
        </p:nvSpPr>
        <p:spPr>
          <a:xfrm>
            <a:off x="18427686" y="12098195"/>
            <a:ext cx="5654676" cy="1607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Producenci maszyn </a:t>
            </a:r>
            <a:br/>
            <a:r>
              <a:t>i urządzeń</a:t>
            </a:r>
          </a:p>
        </p:txBody>
      </p:sp>
      <p:pic>
        <p:nvPicPr>
          <p:cNvPr id="187" name="zgh_pompy_002.jpg" descr="zgh_pompy_0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4412" y="8831212"/>
            <a:ext cx="4931966" cy="32797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istockphoto-1409958226-612x612.jpg" descr="istockphoto-1409958226-612x61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93704" y="8861855"/>
            <a:ext cx="4827706" cy="32184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huta_miedzi_glogow_przepalanie_otworu_spustowego_miedzi_0.jpg" descr="huta_miedzi_glogow_przepalanie_otworu_spustowego_miedzi_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2966" y="8845918"/>
            <a:ext cx="4875517" cy="3250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zasoby-miedzi-w-lubuskiem-sa-tak-duze-ze-mozna-by-wydobywac-miedz-przez-50-lat.jpeg" descr="zasoby-miedzi-w-lubuskiem-sa-tak-duze-ze-mozna-by-wydobywac-miedz-przez-50-lat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35463" y="4519868"/>
            <a:ext cx="4907583" cy="2756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images-3.jpeg" descr="images-3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86535" y="4523195"/>
            <a:ext cx="4277424" cy="2749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police-1024x683.jpg" descr="police-1024x683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5537" y="8861855"/>
            <a:ext cx="4825350" cy="32184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images-2.jpeg" descr="images-2.jpe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4072" y="4523195"/>
            <a:ext cx="5229628" cy="2749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images-4.jpeg" descr="images-4.jpe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35205" y="4523195"/>
            <a:ext cx="4079825" cy="27497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2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9" presetClass="entr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2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9" presetClass="entr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2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9" presetClass="entr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2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9" presetClass="entr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2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4000"/>
                            </p:stCondLst>
                            <p:childTnLst>
                              <p:par>
                                <p:cTn id="57" presetID="9" presetClass="entr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2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6000"/>
                            </p:stCondLst>
                            <p:childTnLst>
                              <p:par>
                                <p:cTn id="61" presetID="9" presetClass="entr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2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000"/>
                            </p:stCondLst>
                            <p:childTnLst>
                              <p:par>
                                <p:cTn id="65" presetID="9" presetClass="entr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2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" grpId="10" animBg="1" advAuto="0"/>
      <p:bldP spid="180" grpId="9" animBg="1" advAuto="0"/>
      <p:bldP spid="181" grpId="11" animBg="1" advAuto="0"/>
      <p:bldP spid="182" grpId="12" animBg="1" advAuto="0"/>
      <p:bldP spid="183" grpId="14" animBg="1" advAuto="0"/>
      <p:bldP spid="184" grpId="15" animBg="1" advAuto="0"/>
      <p:bldP spid="185" grpId="13" animBg="1" advAuto="0"/>
      <p:bldP spid="186" grpId="16" animBg="1" advAuto="0"/>
      <p:bldP spid="187" grpId="5" animBg="1" advAuto="0"/>
      <p:bldP spid="188" grpId="7" animBg="1" advAuto="0"/>
      <p:bldP spid="189" grpId="6" animBg="1" advAuto="0"/>
      <p:bldP spid="190" grpId="1" animBg="1" advAuto="0"/>
      <p:bldP spid="191" grpId="2" animBg="1" advAuto="0"/>
      <p:bldP spid="192" grpId="8" animBg="1" advAuto="0"/>
      <p:bldP spid="193" grpId="4" animBg="1" advAuto="0"/>
      <p:bldP spid="194" grpId="3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1303" y="429878"/>
            <a:ext cx="4558184" cy="120580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Sprzęgła wysokoelastyczne TOP-M…"/>
          <p:cNvSpPr txBox="1"/>
          <p:nvPr/>
        </p:nvSpPr>
        <p:spPr>
          <a:xfrm>
            <a:off x="1679427" y="4709655"/>
            <a:ext cx="21757641" cy="46748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0"/>
              </a:spcBef>
              <a:defRPr sz="10000"/>
            </a:pPr>
            <a:r>
              <a:t>Sprzęgła wysokoelastyczne TOP-M</a:t>
            </a:r>
          </a:p>
          <a:p>
            <a:pPr>
              <a:spcBef>
                <a:spcPts val="0"/>
              </a:spcBef>
              <a:defRPr sz="10000"/>
            </a:pPr>
            <a:endParaRPr/>
          </a:p>
          <a:p>
            <a:pPr>
              <a:spcBef>
                <a:spcPts val="0"/>
              </a:spcBef>
              <a:defRPr sz="10000"/>
            </a:pPr>
            <a:r>
              <a:t>Nasz flagowy produkt w nowej odsłonie</a:t>
            </a:r>
          </a:p>
        </p:txBody>
      </p:sp>
      <p:pic>
        <p:nvPicPr>
          <p:cNvPr id="198" name="Zrzut ekranu 2024-10-15 o 13.15.09.png" descr="Zrzut ekranu 2024-10-15 o 13.15.0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2315" y="2637504"/>
            <a:ext cx="8402327" cy="110757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IMG_6916 kopia.png" descr="IMG_6916 kopi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1742" y="2698463"/>
            <a:ext cx="11247317" cy="75040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IMG_6835_m kopia.png" descr="IMG_6835_m kopia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82210" y="8380753"/>
            <a:ext cx="8102601" cy="539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Zrzut ekranu 2024-10-15 o 13.16.10.png" descr="Zrzut ekranu 2024-10-15 o 13.16.1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55897" y="2637505"/>
            <a:ext cx="8402327" cy="11075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IMG_6905 kopia.png" descr="IMG_6905 kopia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3122" y="7919621"/>
            <a:ext cx="8742915" cy="58240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Obrazek" descr="Obrazek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0347" y="4458246"/>
            <a:ext cx="14643306" cy="58240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Obrazek" descr="Obrazek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6917" y="4537347"/>
            <a:ext cx="14643305" cy="58240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Obrazek" descr="Obrazek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67824" y="4610220"/>
            <a:ext cx="14643306" cy="58240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97"/>
                                        </p:tgtEl>
                                      </p:cBhvr>
                                      <p:by x="54987" y="54987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210756 -0.418231" pathEditMode="relative">
                                      <p:cBhvr>
                                        <p:cTn id="9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9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mph" presetSubtype="0" accel="50000" decel="5000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1000" fill="hold"/>
                                        <p:tgtEl>
                                          <p:spTgt spid="199"/>
                                        </p:tgtEl>
                                      </p:cBhvr>
                                      <p:by x="34999" y="34999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88341 0.125758" pathEditMode="relative">
                                      <p:cBhvr>
                                        <p:cTn id="28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1000" fill="hold"/>
                                        <p:tgtEl>
                                          <p:spTgt spid="200"/>
                                        </p:tgtEl>
                                      </p:cBhvr>
                                      <p:by x="34999" y="34999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352730 0.072357" pathEditMode="relative">
                                      <p:cBhvr>
                                        <p:cTn id="34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34999" y="34999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65004 -0.516340" pathEditMode="relative">
                                      <p:cBhvr>
                                        <p:cTn id="40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8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fill="hold" grpId="1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2" dur="1000" fill="hold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xit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6" dur="1000" fill="hold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ntr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fill="hold" grpId="1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 fill="hold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ntr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fill="hold" grpId="1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4" dur="1000" fill="hold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ntr" fill="hold" grpId="2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1" animBg="1" advAuto="0"/>
      <p:bldP spid="198" grpId="12" animBg="1" advAuto="0"/>
      <p:bldP spid="198" grpId="14" animBg="1" advAuto="0"/>
      <p:bldP spid="199" grpId="3" animBg="1" advAuto="0"/>
      <p:bldP spid="199" grpId="6" animBg="1" advAuto="0"/>
      <p:bldP spid="200" grpId="5" animBg="1" advAuto="0"/>
      <p:bldP spid="200" grpId="8" animBg="1" advAuto="0"/>
      <p:bldP spid="201" grpId="13" animBg="1" advAuto="0"/>
      <p:bldP spid="201" grpId="15" animBg="1" advAuto="0"/>
      <p:bldP spid="202" grpId="4" animBg="1" advAuto="0"/>
      <p:bldP spid="202" grpId="10" animBg="1" advAuto="0"/>
      <p:bldP spid="203" grpId="16" animBg="1" advAuto="0"/>
      <p:bldP spid="203" grpId="17" animBg="1" advAuto="0"/>
      <p:bldP spid="204" grpId="18" animBg="1" advAuto="0"/>
      <p:bldP spid="204" grpId="19" animBg="1" advAuto="0"/>
      <p:bldP spid="205" grpId="2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Co zyskujesz stosując nasze rozwiązania?"/>
          <p:cNvSpPr txBox="1"/>
          <p:nvPr/>
        </p:nvSpPr>
        <p:spPr>
          <a:xfrm>
            <a:off x="435181" y="1737981"/>
            <a:ext cx="23073361" cy="1601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0"/>
              </a:spcBef>
              <a:defRPr sz="10000"/>
            </a:lvl1pPr>
          </a:lstStyle>
          <a:p>
            <a:r>
              <a:t>Co zyskujesz stosując nasze rozwiązania?</a:t>
            </a:r>
          </a:p>
        </p:txBody>
      </p:sp>
      <p:pic>
        <p:nvPicPr>
          <p:cNvPr id="208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1303" y="429878"/>
            <a:ext cx="4558184" cy="1205800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Sprzęgła wysokoelastyczne TOP-M"/>
          <p:cNvSpPr txBox="1">
            <a:spLocks noGrp="1"/>
          </p:cNvSpPr>
          <p:nvPr>
            <p:ph type="title"/>
          </p:nvPr>
        </p:nvSpPr>
        <p:spPr>
          <a:xfrm>
            <a:off x="437568" y="576694"/>
            <a:ext cx="9404451" cy="912168"/>
          </a:xfrm>
          <a:prstGeom prst="rect">
            <a:avLst/>
          </a:prstGeom>
        </p:spPr>
        <p:txBody>
          <a:bodyPr anchor="b"/>
          <a:lstStyle/>
          <a:p>
            <a:pPr defTabSz="584200">
              <a:defRPr sz="3900">
                <a:solidFill>
                  <a:srgbClr val="FF8205"/>
                </a:solidFill>
              </a:defRPr>
            </a:pPr>
            <a:r>
              <a:t>Sprzęgła wysokoelastyczne TOP-M</a:t>
            </a:r>
          </a:p>
        </p:txBody>
      </p:sp>
      <p:sp>
        <p:nvSpPr>
          <p:cNvPr id="210" name="Zalety sprzęgieł:…"/>
          <p:cNvSpPr txBox="1"/>
          <p:nvPr/>
        </p:nvSpPr>
        <p:spPr>
          <a:xfrm>
            <a:off x="518754" y="4575484"/>
            <a:ext cx="8661871" cy="7842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lnSpc>
                <a:spcPct val="110000"/>
              </a:lnSpc>
              <a:spcBef>
                <a:spcPts val="500"/>
              </a:spcBef>
              <a:defRPr sz="2100" b="1">
                <a:solidFill>
                  <a:srgbClr val="EEECE1"/>
                </a:solidFill>
                <a:effectLst/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spcBef>
                <a:spcPts val="400"/>
              </a:spcBef>
              <a:defRPr sz="3700" b="1">
                <a:effectLst/>
                <a:latin typeface="Calibri"/>
                <a:ea typeface="Calibri"/>
                <a:cs typeface="Calibri"/>
                <a:sym typeface="Calibri"/>
              </a:defRPr>
            </a:pPr>
            <a:r>
              <a:t>Zalety:</a:t>
            </a:r>
          </a:p>
          <a:p>
            <a:pPr defTabSz="914400">
              <a:spcBef>
                <a:spcPts val="400"/>
              </a:spcBef>
              <a:defRPr sz="3700" b="1">
                <a:effectLst/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spcBef>
                <a:spcPts val="400"/>
              </a:spcBef>
              <a:buSzPct val="100000"/>
              <a:buChar char="-"/>
              <a:defRPr sz="3700">
                <a:effectLst/>
                <a:latin typeface="Calibri"/>
                <a:ea typeface="Calibri"/>
                <a:cs typeface="Calibri"/>
                <a:sym typeface="Calibri"/>
              </a:defRPr>
            </a:pPr>
            <a:r>
              <a:t> prosta konstrukcja</a:t>
            </a:r>
          </a:p>
          <a:p>
            <a:pPr defTabSz="914400">
              <a:spcBef>
                <a:spcPts val="400"/>
              </a:spcBef>
              <a:buSzPct val="100000"/>
              <a:buChar char="-"/>
              <a:defRPr sz="3700">
                <a:effectLst/>
                <a:latin typeface="Calibri"/>
                <a:ea typeface="Calibri"/>
                <a:cs typeface="Calibri"/>
                <a:sym typeface="Calibri"/>
              </a:defRPr>
            </a:pPr>
            <a:r>
              <a:t> bezobsługowa praca</a:t>
            </a:r>
          </a:p>
          <a:p>
            <a:pPr defTabSz="914400">
              <a:spcBef>
                <a:spcPts val="400"/>
              </a:spcBef>
              <a:buSzPct val="100000"/>
              <a:buChar char="-"/>
              <a:defRPr sz="3700">
                <a:effectLst/>
                <a:latin typeface="Calibri"/>
                <a:ea typeface="Calibri"/>
                <a:cs typeface="Calibri"/>
                <a:sym typeface="Calibri"/>
              </a:defRPr>
            </a:pPr>
            <a:r>
              <a:t> wymiana wkładki bez konieczności  </a:t>
            </a:r>
          </a:p>
          <a:p>
            <a:pPr defTabSz="914400">
              <a:spcBef>
                <a:spcPts val="400"/>
              </a:spcBef>
              <a:defRPr sz="3700">
                <a:effectLst/>
                <a:latin typeface="Calibri"/>
                <a:ea typeface="Calibri"/>
                <a:cs typeface="Calibri"/>
                <a:sym typeface="Calibri"/>
              </a:defRPr>
            </a:pPr>
            <a:r>
              <a:t>  rozsuwania współpracujących urządzeń</a:t>
            </a:r>
          </a:p>
          <a:p>
            <a:pPr defTabSz="914400">
              <a:spcBef>
                <a:spcPts val="400"/>
              </a:spcBef>
              <a:buSzPct val="100000"/>
              <a:buChar char="-"/>
              <a:defRPr sz="3700">
                <a:effectLst/>
                <a:latin typeface="Calibri"/>
                <a:ea typeface="Calibri"/>
                <a:cs typeface="Calibri"/>
                <a:sym typeface="Calibri"/>
              </a:defRPr>
            </a:pPr>
            <a:r>
              <a:t> tłumienie drgań ( około 30% )</a:t>
            </a:r>
          </a:p>
          <a:p>
            <a:pPr defTabSz="914400">
              <a:spcBef>
                <a:spcPts val="400"/>
              </a:spcBef>
              <a:buSzPct val="100000"/>
              <a:buChar char="-"/>
              <a:defRPr sz="3700">
                <a:effectLst/>
                <a:latin typeface="Calibri"/>
                <a:ea typeface="Calibri"/>
                <a:cs typeface="Calibri"/>
                <a:sym typeface="Calibri"/>
              </a:defRPr>
            </a:pPr>
            <a:r>
              <a:t> znaczna kompensacja niewspółosiowości</a:t>
            </a:r>
          </a:p>
          <a:p>
            <a:pPr defTabSz="914400">
              <a:spcBef>
                <a:spcPts val="400"/>
              </a:spcBef>
              <a:defRPr sz="3700">
                <a:effectLst/>
                <a:latin typeface="Calibri"/>
                <a:ea typeface="Calibri"/>
                <a:cs typeface="Calibri"/>
                <a:sym typeface="Calibri"/>
              </a:defRPr>
            </a:pPr>
            <a:r>
              <a:t>  wałów</a:t>
            </a:r>
            <a:endParaRPr sz="2100" b="1"/>
          </a:p>
          <a:p>
            <a:pPr defTabSz="914400">
              <a:spcBef>
                <a:spcPts val="500"/>
              </a:spcBef>
              <a:defRPr sz="2100" b="1">
                <a:effectLst/>
                <a:latin typeface="Calibri"/>
                <a:ea typeface="Calibri"/>
                <a:cs typeface="Calibri"/>
                <a:sym typeface="Calibri"/>
              </a:defRPr>
            </a:pPr>
            <a:endParaRPr sz="2100" b="1"/>
          </a:p>
          <a:p>
            <a:pPr defTabSz="914400">
              <a:spcBef>
                <a:spcPts val="400"/>
              </a:spcBef>
              <a:defRPr sz="2100" b="1">
                <a:effectLst/>
                <a:latin typeface="Calibri"/>
                <a:ea typeface="Calibri"/>
                <a:cs typeface="Calibri"/>
                <a:sym typeface="Calibri"/>
              </a:defRPr>
            </a:pPr>
            <a:endParaRPr sz="2100" b="1"/>
          </a:p>
          <a:p>
            <a:pPr defTabSz="914400">
              <a:spcBef>
                <a:spcPts val="400"/>
              </a:spcBef>
              <a:defRPr sz="2100" b="1">
                <a:effectLst/>
                <a:latin typeface="Calibri"/>
                <a:ea typeface="Calibri"/>
                <a:cs typeface="Calibri"/>
                <a:sym typeface="Calibri"/>
              </a:defRPr>
            </a:pPr>
            <a:r>
              <a:t>  </a:t>
            </a:r>
          </a:p>
          <a:p>
            <a:pPr defTabSz="914400">
              <a:spcBef>
                <a:spcPts val="500"/>
              </a:spcBef>
              <a:defRPr sz="2100" b="1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11" name="Odchyłki montażowe ( pracy )…"/>
          <p:cNvSpPr txBox="1"/>
          <p:nvPr/>
        </p:nvSpPr>
        <p:spPr>
          <a:xfrm>
            <a:off x="15654357" y="4682910"/>
            <a:ext cx="7867949" cy="5448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914400">
              <a:spcBef>
                <a:spcPts val="400"/>
              </a:spcBef>
              <a:defRPr sz="3600" b="1">
                <a:effectLst/>
                <a:latin typeface="Calibri"/>
                <a:ea typeface="Calibri"/>
                <a:cs typeface="Calibri"/>
                <a:sym typeface="Calibri"/>
              </a:defRPr>
            </a:pPr>
            <a:r>
              <a:t>Odchyłki montażowe ( pracy )</a:t>
            </a:r>
          </a:p>
          <a:p>
            <a:pPr defTabSz="914400">
              <a:spcBef>
                <a:spcPts val="400"/>
              </a:spcBef>
              <a:buSzPct val="100000"/>
              <a:buChar char="-"/>
              <a:defRPr sz="3600">
                <a:effectLst/>
                <a:latin typeface="Calibri"/>
                <a:ea typeface="Calibri"/>
                <a:cs typeface="Calibri"/>
                <a:sym typeface="Calibri"/>
              </a:defRPr>
            </a:pPr>
            <a:r>
              <a:t> poosiowe:         od 4,7 mm  do 9,5 mm    </a:t>
            </a:r>
            <a:endParaRPr>
              <a:solidFill>
                <a:srgbClr val="FFFF00"/>
              </a:solidFill>
            </a:endParaRPr>
          </a:p>
          <a:p>
            <a:pPr defTabSz="914400">
              <a:spcBef>
                <a:spcPts val="400"/>
              </a:spcBef>
              <a:buSzPct val="100000"/>
              <a:buChar char="-"/>
              <a:defRPr sz="3600" b="1">
                <a:effectLst/>
                <a:latin typeface="Calibri"/>
                <a:ea typeface="Calibri"/>
                <a:cs typeface="Calibri"/>
                <a:sym typeface="Calibri"/>
              </a:defRPr>
            </a:pPr>
            <a:r>
              <a:rPr b="0"/>
              <a:t>promieniowe:    od 1,6 mm  do 4,8 mm </a:t>
            </a:r>
            <a:r>
              <a:t>   </a:t>
            </a:r>
          </a:p>
          <a:p>
            <a:pPr defTabSz="914400">
              <a:spcBef>
                <a:spcPts val="500"/>
              </a:spcBef>
              <a:defRPr sz="3600" b="1" u="sng">
                <a:effectLst/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spcBef>
                <a:spcPts val="400"/>
              </a:spcBef>
              <a:defRPr sz="3600" b="1">
                <a:effectLst/>
                <a:latin typeface="Calibri"/>
                <a:ea typeface="Calibri"/>
                <a:cs typeface="Calibri"/>
                <a:sym typeface="Calibri"/>
              </a:defRPr>
            </a:pPr>
            <a:r>
              <a:t>Zakres momentów:</a:t>
            </a:r>
          </a:p>
          <a:p>
            <a:pPr defTabSz="914400">
              <a:spcBef>
                <a:spcPts val="400"/>
              </a:spcBef>
              <a:defRPr sz="3600">
                <a:effectLst/>
                <a:latin typeface="Calibri"/>
                <a:ea typeface="Calibri"/>
                <a:cs typeface="Calibri"/>
                <a:sym typeface="Calibri"/>
              </a:defRPr>
            </a:pPr>
            <a:r>
              <a:t>od 28 Nm do 78.800 Nm</a:t>
            </a:r>
          </a:p>
          <a:p>
            <a:pPr defTabSz="914400">
              <a:spcBef>
                <a:spcPts val="400"/>
              </a:spcBef>
              <a:defRPr sz="3600">
                <a:effectLst/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spcBef>
                <a:spcPts val="400"/>
              </a:spcBef>
              <a:defRPr sz="3600" b="1">
                <a:effectLst/>
                <a:latin typeface="Calibri"/>
                <a:ea typeface="Calibri"/>
                <a:cs typeface="Calibri"/>
                <a:sym typeface="Calibri"/>
              </a:defRPr>
            </a:pPr>
            <a:r>
              <a:t>Zakres mocy:</a:t>
            </a:r>
          </a:p>
          <a:p>
            <a:pPr defTabSz="914400">
              <a:spcBef>
                <a:spcPts val="400"/>
              </a:spcBef>
              <a:defRPr sz="3600">
                <a:effectLst/>
                <a:latin typeface="Calibri"/>
                <a:ea typeface="Calibri"/>
                <a:cs typeface="Calibri"/>
                <a:sym typeface="Calibri"/>
              </a:defRPr>
            </a:pPr>
            <a:r>
              <a:t>od 2 kW do 2,5 MW/1500 obr/min</a:t>
            </a:r>
          </a:p>
        </p:txBody>
      </p:sp>
      <p:pic>
        <p:nvPicPr>
          <p:cNvPr id="212" name="TOP-MB120 HW.jpg" descr="TOP-MB120 HW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7019" y="3378495"/>
            <a:ext cx="7408534" cy="5556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80564" y="9212587"/>
            <a:ext cx="6815537" cy="4481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2 (1).png" descr="2 (1)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5874" y="10493891"/>
            <a:ext cx="4852252" cy="32348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314395 0.000000" pathEditMode="relative">
                                      <p:cBhvr>
                                        <p:cTn id="24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1000" fill="hold"/>
                                        <p:tgtEl>
                                          <p:spTgt spid="212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97263 0.000000" pathEditMode="relative">
                                      <p:cBhvr>
                                        <p:cTn id="30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1000" fill="hold"/>
                                        <p:tgtEl>
                                          <p:spTgt spid="213"/>
                                        </p:tgtEl>
                                      </p:cBhvr>
                                      <p:by x="69999" y="69999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283290 -0.043590" pathEditMode="relative">
                                      <p:cBhvr>
                                        <p:cTn id="36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1" animBg="1" advAuto="0"/>
      <p:bldP spid="211" grpId="4" animBg="1" advAuto="0"/>
      <p:bldP spid="212" grpId="2" animBg="1" advAuto="0"/>
      <p:bldP spid="212" grpId="6" animBg="1" advAuto="0"/>
      <p:bldP spid="213" grpId="3" animBg="1" advAuto="0"/>
      <p:bldP spid="213" grpId="8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1303" y="429878"/>
            <a:ext cx="4558184" cy="120580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Certyfikacja Dopuszczenia do pracy w strefach EX I M2"/>
          <p:cNvSpPr txBox="1"/>
          <p:nvPr/>
        </p:nvSpPr>
        <p:spPr>
          <a:xfrm>
            <a:off x="603250" y="1664470"/>
            <a:ext cx="23530561" cy="3138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0"/>
              </a:spcBef>
              <a:defRPr sz="10000"/>
            </a:pPr>
            <a:r>
              <a:t>Certyfikacja</a:t>
            </a:r>
            <a:br/>
            <a:r>
              <a:t>Dopuszczenia do pracy w strefach EX I M2</a:t>
            </a:r>
          </a:p>
        </p:txBody>
      </p:sp>
      <p:pic>
        <p:nvPicPr>
          <p:cNvPr id="218" name="4.JPG" descr="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504" y="6064313"/>
            <a:ext cx="10297146" cy="6292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Picture 5" descr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28403" y="6068993"/>
            <a:ext cx="7607132" cy="6283340"/>
          </a:xfrm>
          <a:prstGeom prst="rect">
            <a:avLst/>
          </a:prstGeom>
          <a:ln w="9360">
            <a:solidFill>
              <a:srgbClr val="FFFFFF"/>
            </a:solidFill>
          </a:ln>
        </p:spPr>
      </p:pic>
      <p:pic>
        <p:nvPicPr>
          <p:cNvPr id="220" name="Bez nazwy-122.png" descr="Bez nazwy-12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55724" y="-258626"/>
            <a:ext cx="6619896" cy="25828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" grpId="2" animBg="1" advAuto="0"/>
      <p:bldP spid="219" grpId="3" animBg="1" advAuto="0"/>
      <p:bldP spid="220" grpId="1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1303" y="429878"/>
            <a:ext cx="4558184" cy="1205800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Przykłady zastosowań"/>
          <p:cNvSpPr txBox="1"/>
          <p:nvPr/>
        </p:nvSpPr>
        <p:spPr>
          <a:xfrm>
            <a:off x="2713606" y="1269369"/>
            <a:ext cx="12228831" cy="1601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0"/>
              </a:spcBef>
              <a:defRPr sz="10000"/>
            </a:lvl1pPr>
          </a:lstStyle>
          <a:p>
            <a:r>
              <a:t>Przykłady zastosowań</a:t>
            </a:r>
          </a:p>
        </p:txBody>
      </p:sp>
      <p:graphicFrame>
        <p:nvGraphicFramePr>
          <p:cNvPr id="224" name="Tabela 1"/>
          <p:cNvGraphicFramePr/>
          <p:nvPr/>
        </p:nvGraphicFramePr>
        <p:xfrm>
          <a:off x="9840387" y="9815327"/>
          <a:ext cx="11842486" cy="385041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72986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1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2273">
                <a:tc>
                  <a:txBody>
                    <a:bodyPr/>
                    <a:lstStyle/>
                    <a:p>
                      <a:pPr indent="228600" defTabSz="584200">
                        <a:defRPr sz="1400">
                          <a:sym typeface="Helvetica Neue Light"/>
                        </a:defRPr>
                      </a:pPr>
                      <a:endParaRPr/>
                    </a:p>
                  </a:txBody>
                  <a:tcPr marL="72000" marR="72000" marT="72000" marB="72000" horzOverflow="overflow">
                    <a:lnL w="12700">
                      <a:miter lim="400000"/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miter lim="400000"/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300"/>
                        </a:spcBef>
                        <a:defRPr sz="20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Sprzęgło elastyczne </a:t>
                      </a:r>
                      <a:endParaRPr sz="1200"/>
                    </a:p>
                    <a:p>
                      <a:pPr algn="l" defTabSz="914400">
                        <a:spcBef>
                          <a:spcPts val="300"/>
                        </a:spcBef>
                        <a:defRPr sz="20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TOP-M120</a:t>
                      </a:r>
                    </a:p>
                  </a:txBody>
                  <a:tcPr marL="72000" marR="72000" marT="72000" marB="7200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5322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3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EEECE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Urządzenie napędzane</a:t>
                      </a:r>
                    </a:p>
                  </a:txBody>
                  <a:tcPr marL="72000" marR="72000" marT="72000" marB="72000" horzOverflow="overflow">
                    <a:lnL w="12700">
                      <a:miter lim="400000"/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3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Wentylator powietrza pierwotnego WPX-125</a:t>
                      </a:r>
                    </a:p>
                  </a:txBody>
                  <a:tcPr marL="72000" marR="72000" marT="72000" marB="7200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miter lim="400000"/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0409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3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EEECE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Parametry silnika</a:t>
                      </a:r>
                    </a:p>
                  </a:txBody>
                  <a:tcPr marL="72000" marR="72000" marT="72000" marB="72000" horzOverflow="overflow">
                    <a:lnL w="12700">
                      <a:miter lim="400000"/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3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1420 kW / 1470 obr/min</a:t>
                      </a:r>
                    </a:p>
                  </a:txBody>
                  <a:tcPr marL="72000" marR="72000" marT="72000" marB="7200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miter lim="400000"/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9852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3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EEECE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Moment nominalny</a:t>
                      </a:r>
                    </a:p>
                  </a:txBody>
                  <a:tcPr marL="72000" marR="72000" marT="72000" marB="72000" horzOverflow="overflow">
                    <a:lnL w="12700">
                      <a:miter lim="400000"/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3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9.225 Nm</a:t>
                      </a:r>
                    </a:p>
                  </a:txBody>
                  <a:tcPr marL="72000" marR="72000" marT="72000" marB="7200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miter lim="400000"/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9852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3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EEECE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Momenty maksymalny</a:t>
                      </a:r>
                    </a:p>
                  </a:txBody>
                  <a:tcPr marL="72000" marR="72000" marT="72000" marB="72000" horzOverflow="overflow">
                    <a:lnL w="12700">
                      <a:miter lim="400000"/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3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41.200 Nm</a:t>
                      </a:r>
                    </a:p>
                  </a:txBody>
                  <a:tcPr marL="72000" marR="72000" marT="72000" marB="7200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miter lim="400000"/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25" name="E:\zdjęcia Jaworzno II\DSCF1006.JPG" descr="E:\zdjęcia Jaworzno II\DSCF100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4602" y="3114285"/>
            <a:ext cx="7133923" cy="105027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E:\zdjęcia Jaworzno II\DSCF1009.JPG" descr="E:\zdjęcia Jaworzno II\DSCF100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7969" y="3114285"/>
            <a:ext cx="11874621" cy="65868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" grpId="1" animBg="1" advAuto="0"/>
      <p:bldP spid="225" grpId="2" animBg="1" advAuto="0"/>
      <p:bldP spid="226" grpId="3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1303" y="429878"/>
            <a:ext cx="4558184" cy="1205800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Przykłady zastosowań"/>
          <p:cNvSpPr txBox="1"/>
          <p:nvPr/>
        </p:nvSpPr>
        <p:spPr>
          <a:xfrm>
            <a:off x="2713606" y="1269369"/>
            <a:ext cx="12228831" cy="1601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0"/>
              </a:spcBef>
              <a:defRPr sz="10000"/>
            </a:lvl1pPr>
          </a:lstStyle>
          <a:p>
            <a:r>
              <a:t>Przykłady zastosowań</a:t>
            </a:r>
          </a:p>
        </p:txBody>
      </p:sp>
      <p:pic>
        <p:nvPicPr>
          <p:cNvPr id="230" name="TOP-MB120 HW.jpg" descr="TOP-MB120 HW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9417" y="3136989"/>
            <a:ext cx="7137360" cy="544391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31" name="Tabela 1"/>
          <p:cNvGraphicFramePr/>
          <p:nvPr/>
        </p:nvGraphicFramePr>
        <p:xfrm>
          <a:off x="2807109" y="8847060"/>
          <a:ext cx="7114676" cy="4431281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1296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722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53141">
                <a:tc>
                  <a:txBody>
                    <a:bodyPr/>
                    <a:lstStyle/>
                    <a:p>
                      <a:pPr indent="228600" defTabSz="584200">
                        <a:defRPr sz="1400">
                          <a:sym typeface="Helvetica Neue Light"/>
                        </a:defRPr>
                      </a:pPr>
                      <a:endParaRPr/>
                    </a:p>
                  </a:txBody>
                  <a:tcPr marL="72000" marR="72000" marT="72000" marB="72000" horzOverflow="overflow">
                    <a:lnL w="12700">
                      <a:miter lim="400000"/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miter lim="400000"/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300"/>
                        </a:spcBef>
                        <a:defRPr sz="20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Sprzęgło elastyczne </a:t>
                      </a:r>
                      <a:endParaRPr sz="1200"/>
                    </a:p>
                    <a:p>
                      <a:pPr algn="l" defTabSz="914400">
                        <a:spcBef>
                          <a:spcPts val="300"/>
                        </a:spcBef>
                        <a:defRPr sz="20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TOP-MB120</a:t>
                      </a:r>
                    </a:p>
                  </a:txBody>
                  <a:tcPr marL="72000" marR="72000" marT="72000" marB="7200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3141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3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EEECE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Urządzenie napędzane</a:t>
                      </a:r>
                    </a:p>
                  </a:txBody>
                  <a:tcPr marL="72000" marR="72000" marT="72000" marB="72000" horzOverflow="overflow">
                    <a:lnL w="12700">
                      <a:miter lim="400000"/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300"/>
                        </a:spcBef>
                        <a:defRPr sz="20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Młyn misowo-kulowy</a:t>
                      </a:r>
                      <a:endParaRPr sz="1200"/>
                    </a:p>
                    <a:p>
                      <a:pPr algn="l" defTabSz="914400">
                        <a:spcBef>
                          <a:spcPts val="300"/>
                        </a:spcBef>
                        <a:defRPr sz="20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MKM-33</a:t>
                      </a:r>
                    </a:p>
                  </a:txBody>
                  <a:tcPr marL="72000" marR="72000" marT="72000" marB="7200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miter lim="400000"/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907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3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EEECE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Moc silnika</a:t>
                      </a:r>
                    </a:p>
                  </a:txBody>
                  <a:tcPr marL="72000" marR="72000" marT="72000" marB="72000" horzOverflow="overflow">
                    <a:lnL w="12700">
                      <a:miter lim="400000"/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3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400 kW</a:t>
                      </a:r>
                    </a:p>
                  </a:txBody>
                  <a:tcPr marL="72000" marR="72000" marT="72000" marB="7200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miter lim="400000"/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907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3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EEECE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Obroty</a:t>
                      </a:r>
                    </a:p>
                  </a:txBody>
                  <a:tcPr marL="72000" marR="72000" marT="72000" marB="72000" horzOverflow="overflow">
                    <a:lnL w="12700">
                      <a:miter lim="400000"/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3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735  obr/min</a:t>
                      </a:r>
                    </a:p>
                  </a:txBody>
                  <a:tcPr marL="72000" marR="72000" marT="72000" marB="7200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miter lim="400000"/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0241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3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EEECE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Moment nominalny</a:t>
                      </a:r>
                    </a:p>
                  </a:txBody>
                  <a:tcPr marL="72000" marR="72000" marT="72000" marB="72000" horzOverflow="overflow">
                    <a:lnL w="12700">
                      <a:miter lim="400000"/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3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20.600 Nm</a:t>
                      </a:r>
                    </a:p>
                  </a:txBody>
                  <a:tcPr marL="72000" marR="72000" marT="72000" marB="7200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miter lim="400000"/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0241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3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EEECE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Momenty maksymalny</a:t>
                      </a:r>
                    </a:p>
                  </a:txBody>
                  <a:tcPr marL="72000" marR="72000" marT="72000" marB="72000" horzOverflow="overflow">
                    <a:lnL w="12700">
                      <a:miter lim="400000"/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3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41.200 Nm</a:t>
                      </a:r>
                    </a:p>
                  </a:txBody>
                  <a:tcPr marL="72000" marR="72000" marT="72000" marB="7200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miter lim="400000"/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32" name="20200826_074215.jpg" descr="20200826_074215.jpg"/>
          <p:cNvPicPr>
            <a:picLocks noChangeAspect="1"/>
          </p:cNvPicPr>
          <p:nvPr/>
        </p:nvPicPr>
        <p:blipFill>
          <a:blip r:embed="rId4"/>
          <a:srcRect l="14347" t="10685" r="18127" b="21789"/>
          <a:stretch>
            <a:fillRect/>
          </a:stretch>
        </p:blipFill>
        <p:spPr>
          <a:xfrm>
            <a:off x="11923305" y="3106653"/>
            <a:ext cx="6754633" cy="10186168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33" name="Tabela 5"/>
          <p:cNvGraphicFramePr/>
          <p:nvPr/>
        </p:nvGraphicFramePr>
        <p:xfrm>
          <a:off x="19365188" y="3130639"/>
          <a:ext cx="3830415" cy="1013548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545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48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48143">
                <a:tc>
                  <a:txBody>
                    <a:bodyPr/>
                    <a:lstStyle/>
                    <a:p>
                      <a:pPr indent="228600" defTabSz="584200">
                        <a:defRPr sz="1400">
                          <a:sym typeface="Helvetica Neue Light"/>
                        </a:defRPr>
                      </a:pPr>
                      <a:endParaRPr/>
                    </a:p>
                  </a:txBody>
                  <a:tcPr marL="72000" marR="72000" marT="72000" marB="72000" horzOverflow="overflow">
                    <a:lnL w="0">
                      <a:miter lim="400000"/>
                    </a:lnL>
                    <a:lnR w="3175">
                      <a:solidFill>
                        <a:srgbClr val="FFFFFF"/>
                      </a:solidFill>
                    </a:lnR>
                    <a:lnT w="0">
                      <a:miter lim="400000"/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262">
                        <a:lnSpc>
                          <a:spcPct val="81000"/>
                        </a:lnSpc>
                        <a:spcBef>
                          <a:spcPts val="300"/>
                        </a:spcBef>
                        <a:tabLst>
                          <a:tab pos="444500" algn="l"/>
                          <a:tab pos="889000" algn="l"/>
                          <a:tab pos="1346200" algn="l"/>
                          <a:tab pos="1790700" algn="l"/>
                          <a:tab pos="2235200" algn="l"/>
                          <a:tab pos="2692400" algn="l"/>
                          <a:tab pos="3136900" algn="l"/>
                          <a:tab pos="3581400" algn="l"/>
                          <a:tab pos="4038600" algn="l"/>
                          <a:tab pos="4483100" algn="l"/>
                          <a:tab pos="4940300" algn="l"/>
                          <a:tab pos="5384800" algn="l"/>
                          <a:tab pos="5829300" algn="l"/>
                          <a:tab pos="6286500" algn="l"/>
                          <a:tab pos="6731000" algn="l"/>
                          <a:tab pos="7175500" algn="l"/>
                          <a:tab pos="7632700" algn="l"/>
                          <a:tab pos="8077200" algn="l"/>
                          <a:tab pos="8534400" algn="l"/>
                          <a:tab pos="89789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Sprzęgło elastyczne 
TOP-MB100 HW</a:t>
                      </a:r>
                    </a:p>
                  </a:txBody>
                  <a:tcPr marL="72000" marR="72000" marT="72000" marB="72000" horzOverflow="overflow">
                    <a:lnL w="3175">
                      <a:solidFill>
                        <a:srgbClr val="FFFFFF"/>
                      </a:solidFill>
                    </a:lnL>
                    <a:lnR w="0">
                      <a:miter lim="400000"/>
                    </a:lnR>
                    <a:lnT w="0">
                      <a:miter lim="400000"/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75548">
                <a:tc>
                  <a:txBody>
                    <a:bodyPr/>
                    <a:lstStyle/>
                    <a:p>
                      <a:pPr algn="l" defTabSz="449262">
                        <a:lnSpc>
                          <a:spcPct val="81000"/>
                        </a:lnSpc>
                        <a:spcBef>
                          <a:spcPts val="300"/>
                        </a:spcBef>
                        <a:tabLst>
                          <a:tab pos="444500" algn="l"/>
                          <a:tab pos="889000" algn="l"/>
                          <a:tab pos="1346200" algn="l"/>
                          <a:tab pos="1790700" algn="l"/>
                          <a:tab pos="2235200" algn="l"/>
                          <a:tab pos="2692400" algn="l"/>
                          <a:tab pos="3136900" algn="l"/>
                          <a:tab pos="3581400" algn="l"/>
                          <a:tab pos="4038600" algn="l"/>
                          <a:tab pos="4483100" algn="l"/>
                          <a:tab pos="4940300" algn="l"/>
                          <a:tab pos="5384800" algn="l"/>
                          <a:tab pos="5829300" algn="l"/>
                          <a:tab pos="6286500" algn="l"/>
                          <a:tab pos="6731000" algn="l"/>
                          <a:tab pos="7175500" algn="l"/>
                          <a:tab pos="7632700" algn="l"/>
                          <a:tab pos="8077200" algn="l"/>
                          <a:tab pos="8534400" algn="l"/>
                          <a:tab pos="89789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EEECE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Urządzenie napędzane</a:t>
                      </a:r>
                    </a:p>
                  </a:txBody>
                  <a:tcPr marL="72000" marR="72000" marT="72000" marB="72000" horzOverflow="overflow">
                    <a:lnL w="0">
                      <a:miter lim="400000"/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262">
                        <a:lnSpc>
                          <a:spcPct val="81000"/>
                        </a:lnSpc>
                        <a:spcBef>
                          <a:spcPts val="300"/>
                        </a:spcBef>
                        <a:tabLst>
                          <a:tab pos="444500" algn="l"/>
                          <a:tab pos="889000" algn="l"/>
                          <a:tab pos="1346200" algn="l"/>
                          <a:tab pos="1790700" algn="l"/>
                          <a:tab pos="2235200" algn="l"/>
                          <a:tab pos="2692400" algn="l"/>
                          <a:tab pos="3136900" algn="l"/>
                          <a:tab pos="3581400" algn="l"/>
                          <a:tab pos="4038600" algn="l"/>
                          <a:tab pos="4483100" algn="l"/>
                          <a:tab pos="4940300" algn="l"/>
                          <a:tab pos="5384800" algn="l"/>
                          <a:tab pos="5829300" algn="l"/>
                          <a:tab pos="6286500" algn="l"/>
                          <a:tab pos="6731000" algn="l"/>
                          <a:tab pos="7175500" algn="l"/>
                          <a:tab pos="7632700" algn="l"/>
                          <a:tab pos="8077200" algn="l"/>
                          <a:tab pos="8534400" algn="l"/>
                          <a:tab pos="89789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Młyn MWK-12</a:t>
                      </a:r>
                    </a:p>
                  </a:txBody>
                  <a:tcPr marL="72000" marR="72000" marT="72000" marB="72000" horzOverflow="overflow">
                    <a:lnL w="3175">
                      <a:solidFill>
                        <a:srgbClr val="FFFFFF"/>
                      </a:solidFill>
                    </a:lnL>
                    <a:lnR w="0">
                      <a:miter lim="400000"/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7729">
                <a:tc>
                  <a:txBody>
                    <a:bodyPr/>
                    <a:lstStyle/>
                    <a:p>
                      <a:pPr algn="l" defTabSz="449262">
                        <a:lnSpc>
                          <a:spcPct val="81000"/>
                        </a:lnSpc>
                        <a:spcBef>
                          <a:spcPts val="300"/>
                        </a:spcBef>
                        <a:tabLst>
                          <a:tab pos="444500" algn="l"/>
                          <a:tab pos="889000" algn="l"/>
                          <a:tab pos="1346200" algn="l"/>
                          <a:tab pos="1790700" algn="l"/>
                          <a:tab pos="2235200" algn="l"/>
                          <a:tab pos="2692400" algn="l"/>
                          <a:tab pos="3136900" algn="l"/>
                          <a:tab pos="3581400" algn="l"/>
                          <a:tab pos="4038600" algn="l"/>
                          <a:tab pos="4483100" algn="l"/>
                          <a:tab pos="4940300" algn="l"/>
                          <a:tab pos="5384800" algn="l"/>
                          <a:tab pos="5829300" algn="l"/>
                          <a:tab pos="6286500" algn="l"/>
                          <a:tab pos="6731000" algn="l"/>
                          <a:tab pos="7175500" algn="l"/>
                          <a:tab pos="7632700" algn="l"/>
                          <a:tab pos="8077200" algn="l"/>
                          <a:tab pos="8534400" algn="l"/>
                          <a:tab pos="89789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EEECE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Moc silnika</a:t>
                      </a:r>
                    </a:p>
                  </a:txBody>
                  <a:tcPr marL="72000" marR="72000" marT="72000" marB="72000" horzOverflow="overflow">
                    <a:lnL w="0">
                      <a:miter lim="400000"/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262">
                        <a:lnSpc>
                          <a:spcPct val="81000"/>
                        </a:lnSpc>
                        <a:spcBef>
                          <a:spcPts val="300"/>
                        </a:spcBef>
                        <a:tabLst>
                          <a:tab pos="444500" algn="l"/>
                          <a:tab pos="889000" algn="l"/>
                          <a:tab pos="1346200" algn="l"/>
                          <a:tab pos="1790700" algn="l"/>
                          <a:tab pos="2235200" algn="l"/>
                          <a:tab pos="2692400" algn="l"/>
                          <a:tab pos="3136900" algn="l"/>
                          <a:tab pos="3581400" algn="l"/>
                          <a:tab pos="4038600" algn="l"/>
                          <a:tab pos="4483100" algn="l"/>
                          <a:tab pos="4940300" algn="l"/>
                          <a:tab pos="5384800" algn="l"/>
                          <a:tab pos="5829300" algn="l"/>
                          <a:tab pos="6286500" algn="l"/>
                          <a:tab pos="6731000" algn="l"/>
                          <a:tab pos="7175500" algn="l"/>
                          <a:tab pos="7632700" algn="l"/>
                          <a:tab pos="8077200" algn="l"/>
                          <a:tab pos="8534400" algn="l"/>
                          <a:tab pos="89789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315 kW</a:t>
                      </a:r>
                    </a:p>
                  </a:txBody>
                  <a:tcPr marL="72000" marR="72000" marT="72000" marB="72000" horzOverflow="overflow">
                    <a:lnL w="3175">
                      <a:solidFill>
                        <a:srgbClr val="FFFFFF"/>
                      </a:solidFill>
                    </a:lnL>
                    <a:lnR w="0">
                      <a:miter lim="400000"/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7729">
                <a:tc>
                  <a:txBody>
                    <a:bodyPr/>
                    <a:lstStyle/>
                    <a:p>
                      <a:pPr algn="l" defTabSz="449262">
                        <a:lnSpc>
                          <a:spcPct val="81000"/>
                        </a:lnSpc>
                        <a:spcBef>
                          <a:spcPts val="300"/>
                        </a:spcBef>
                        <a:tabLst>
                          <a:tab pos="444500" algn="l"/>
                          <a:tab pos="889000" algn="l"/>
                          <a:tab pos="1346200" algn="l"/>
                          <a:tab pos="1790700" algn="l"/>
                          <a:tab pos="2235200" algn="l"/>
                          <a:tab pos="2692400" algn="l"/>
                          <a:tab pos="3136900" algn="l"/>
                          <a:tab pos="3581400" algn="l"/>
                          <a:tab pos="4038600" algn="l"/>
                          <a:tab pos="4483100" algn="l"/>
                          <a:tab pos="4940300" algn="l"/>
                          <a:tab pos="5384800" algn="l"/>
                          <a:tab pos="5829300" algn="l"/>
                          <a:tab pos="6286500" algn="l"/>
                          <a:tab pos="6731000" algn="l"/>
                          <a:tab pos="7175500" algn="l"/>
                          <a:tab pos="7632700" algn="l"/>
                          <a:tab pos="8077200" algn="l"/>
                          <a:tab pos="8534400" algn="l"/>
                          <a:tab pos="89789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EEECE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Obroty</a:t>
                      </a:r>
                    </a:p>
                  </a:txBody>
                  <a:tcPr marL="72000" marR="72000" marT="72000" marB="72000" horzOverflow="overflow">
                    <a:lnL w="0">
                      <a:miter lim="400000"/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262">
                        <a:lnSpc>
                          <a:spcPct val="81000"/>
                        </a:lnSpc>
                        <a:spcBef>
                          <a:spcPts val="300"/>
                        </a:spcBef>
                        <a:tabLst>
                          <a:tab pos="444500" algn="l"/>
                          <a:tab pos="889000" algn="l"/>
                          <a:tab pos="1346200" algn="l"/>
                          <a:tab pos="1790700" algn="l"/>
                          <a:tab pos="2235200" algn="l"/>
                          <a:tab pos="2692400" algn="l"/>
                          <a:tab pos="3136900" algn="l"/>
                          <a:tab pos="3581400" algn="l"/>
                          <a:tab pos="4038600" algn="l"/>
                          <a:tab pos="4483100" algn="l"/>
                          <a:tab pos="4940300" algn="l"/>
                          <a:tab pos="5384800" algn="l"/>
                          <a:tab pos="5829300" algn="l"/>
                          <a:tab pos="6286500" algn="l"/>
                          <a:tab pos="6731000" algn="l"/>
                          <a:tab pos="7175500" algn="l"/>
                          <a:tab pos="7632700" algn="l"/>
                          <a:tab pos="8077200" algn="l"/>
                          <a:tab pos="8534400" algn="l"/>
                          <a:tab pos="89789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735  obr/min</a:t>
                      </a:r>
                    </a:p>
                  </a:txBody>
                  <a:tcPr marL="72000" marR="72000" marT="72000" marB="72000" horzOverflow="overflow">
                    <a:lnL w="3175">
                      <a:solidFill>
                        <a:srgbClr val="FFFFFF"/>
                      </a:solidFill>
                    </a:lnL>
                    <a:lnR w="0">
                      <a:miter lim="400000"/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75548">
                <a:tc>
                  <a:txBody>
                    <a:bodyPr/>
                    <a:lstStyle/>
                    <a:p>
                      <a:pPr algn="l" defTabSz="449262">
                        <a:lnSpc>
                          <a:spcPct val="81000"/>
                        </a:lnSpc>
                        <a:spcBef>
                          <a:spcPts val="300"/>
                        </a:spcBef>
                        <a:tabLst>
                          <a:tab pos="444500" algn="l"/>
                          <a:tab pos="889000" algn="l"/>
                          <a:tab pos="1346200" algn="l"/>
                          <a:tab pos="1790700" algn="l"/>
                          <a:tab pos="2235200" algn="l"/>
                          <a:tab pos="2692400" algn="l"/>
                          <a:tab pos="3136900" algn="l"/>
                          <a:tab pos="3581400" algn="l"/>
                          <a:tab pos="4038600" algn="l"/>
                          <a:tab pos="4483100" algn="l"/>
                          <a:tab pos="4940300" algn="l"/>
                          <a:tab pos="5384800" algn="l"/>
                          <a:tab pos="5829300" algn="l"/>
                          <a:tab pos="6286500" algn="l"/>
                          <a:tab pos="6731000" algn="l"/>
                          <a:tab pos="7175500" algn="l"/>
                          <a:tab pos="7632700" algn="l"/>
                          <a:tab pos="8077200" algn="l"/>
                          <a:tab pos="8534400" algn="l"/>
                          <a:tab pos="89789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EEECE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Moment nominalny</a:t>
                      </a:r>
                    </a:p>
                  </a:txBody>
                  <a:tcPr marL="72000" marR="72000" marT="72000" marB="72000" horzOverflow="overflow">
                    <a:lnL w="0">
                      <a:miter lim="400000"/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262">
                        <a:lnSpc>
                          <a:spcPct val="81000"/>
                        </a:lnSpc>
                        <a:spcBef>
                          <a:spcPts val="300"/>
                        </a:spcBef>
                        <a:tabLst>
                          <a:tab pos="444500" algn="l"/>
                          <a:tab pos="889000" algn="l"/>
                          <a:tab pos="1346200" algn="l"/>
                          <a:tab pos="1790700" algn="l"/>
                          <a:tab pos="2235200" algn="l"/>
                          <a:tab pos="2692400" algn="l"/>
                          <a:tab pos="3136900" algn="l"/>
                          <a:tab pos="3581400" algn="l"/>
                          <a:tab pos="4038600" algn="l"/>
                          <a:tab pos="4483100" algn="l"/>
                          <a:tab pos="4940300" algn="l"/>
                          <a:tab pos="5384800" algn="l"/>
                          <a:tab pos="5829300" algn="l"/>
                          <a:tab pos="6286500" algn="l"/>
                          <a:tab pos="6731000" algn="l"/>
                          <a:tab pos="7175500" algn="l"/>
                          <a:tab pos="7632700" algn="l"/>
                          <a:tab pos="8077200" algn="l"/>
                          <a:tab pos="8534400" algn="l"/>
                          <a:tab pos="89789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10.200 Nm</a:t>
                      </a:r>
                    </a:p>
                  </a:txBody>
                  <a:tcPr marL="72000" marR="72000" marT="72000" marB="72000" horzOverflow="overflow">
                    <a:lnL w="3175">
                      <a:solidFill>
                        <a:srgbClr val="FFFFFF"/>
                      </a:solidFill>
                    </a:lnL>
                    <a:lnR w="0">
                      <a:miter lim="400000"/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85780">
                <a:tc>
                  <a:txBody>
                    <a:bodyPr/>
                    <a:lstStyle/>
                    <a:p>
                      <a:pPr algn="l" defTabSz="449262">
                        <a:lnSpc>
                          <a:spcPct val="81000"/>
                        </a:lnSpc>
                        <a:spcBef>
                          <a:spcPts val="300"/>
                        </a:spcBef>
                        <a:tabLst>
                          <a:tab pos="444500" algn="l"/>
                          <a:tab pos="889000" algn="l"/>
                          <a:tab pos="1346200" algn="l"/>
                          <a:tab pos="1790700" algn="l"/>
                          <a:tab pos="2235200" algn="l"/>
                          <a:tab pos="2692400" algn="l"/>
                          <a:tab pos="3136900" algn="l"/>
                          <a:tab pos="3581400" algn="l"/>
                          <a:tab pos="4038600" algn="l"/>
                          <a:tab pos="4483100" algn="l"/>
                          <a:tab pos="4940300" algn="l"/>
                          <a:tab pos="5384800" algn="l"/>
                          <a:tab pos="5829300" algn="l"/>
                          <a:tab pos="6286500" algn="l"/>
                          <a:tab pos="6731000" algn="l"/>
                          <a:tab pos="7175500" algn="l"/>
                          <a:tab pos="7632700" algn="l"/>
                          <a:tab pos="8077200" algn="l"/>
                          <a:tab pos="8534400" algn="l"/>
                          <a:tab pos="89789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EEECE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Momenty maksymalny</a:t>
                      </a:r>
                    </a:p>
                  </a:txBody>
                  <a:tcPr marL="72000" marR="72000" marT="72000" marB="72000" horzOverflow="overflow">
                    <a:lnL w="0">
                      <a:miter lim="400000"/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262">
                        <a:lnSpc>
                          <a:spcPct val="81000"/>
                        </a:lnSpc>
                        <a:spcBef>
                          <a:spcPts val="300"/>
                        </a:spcBef>
                        <a:tabLst>
                          <a:tab pos="444500" algn="l"/>
                          <a:tab pos="889000" algn="l"/>
                          <a:tab pos="1346200" algn="l"/>
                          <a:tab pos="1790700" algn="l"/>
                          <a:tab pos="2235200" algn="l"/>
                          <a:tab pos="2692400" algn="l"/>
                          <a:tab pos="3136900" algn="l"/>
                          <a:tab pos="3581400" algn="l"/>
                          <a:tab pos="4038600" algn="l"/>
                          <a:tab pos="4483100" algn="l"/>
                          <a:tab pos="4940300" algn="l"/>
                          <a:tab pos="5384800" algn="l"/>
                          <a:tab pos="5829300" algn="l"/>
                          <a:tab pos="6286500" algn="l"/>
                          <a:tab pos="6731000" algn="l"/>
                          <a:tab pos="7175500" algn="l"/>
                          <a:tab pos="7632700" algn="l"/>
                          <a:tab pos="8077200" algn="l"/>
                          <a:tab pos="8534400" algn="l"/>
                          <a:tab pos="89789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20.400 Nm</a:t>
                      </a:r>
                    </a:p>
                  </a:txBody>
                  <a:tcPr marL="72000" marR="72000" marT="72000" marB="72000" horzOverflow="overflow">
                    <a:lnL w="3175">
                      <a:solidFill>
                        <a:srgbClr val="FFFFFF"/>
                      </a:solidFill>
                    </a:lnL>
                    <a:lnR w="0">
                      <a:miter lim="400000"/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17729">
                <a:tc>
                  <a:txBody>
                    <a:bodyPr/>
                    <a:lstStyle/>
                    <a:p>
                      <a:pPr indent="228600" defTabSz="584200">
                        <a:defRPr sz="1400">
                          <a:sym typeface="Helvetica Neue Light"/>
                        </a:defRPr>
                      </a:pPr>
                      <a:endParaRPr/>
                    </a:p>
                  </a:txBody>
                  <a:tcPr marL="72000" marR="72000" marT="72000" marB="72000" horzOverflow="overflow">
                    <a:lnL w="0">
                      <a:miter lim="400000"/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0">
                      <a:miter lim="400000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defTabSz="584200">
                        <a:defRPr sz="1400">
                          <a:sym typeface="Helvetica Neue Light"/>
                        </a:defRPr>
                      </a:pPr>
                      <a:endParaRPr/>
                    </a:p>
                  </a:txBody>
                  <a:tcPr marL="72000" marR="72000" marT="72000" marB="72000" horzOverflow="overflow">
                    <a:lnL w="3175">
                      <a:solidFill>
                        <a:srgbClr val="FFFFFF"/>
                      </a:solidFill>
                    </a:lnL>
                    <a:lnR w="0">
                      <a:miter lim="400000"/>
                    </a:lnR>
                    <a:lnT w="3175">
                      <a:solidFill>
                        <a:srgbClr val="FFFFFF"/>
                      </a:solidFill>
                    </a:lnT>
                    <a:lnB w="0">
                      <a:miter lim="400000"/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" grpId="4" animBg="1" advAuto="0"/>
      <p:bldP spid="231" grpId="2" animBg="1" advAuto="0"/>
      <p:bldP spid="232" grpId="3" animBg="1" advAuto="0"/>
      <p:bldP spid="233" grpId="1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Industrial">
  <a:themeElements>
    <a:clrScheme name="Industrial">
      <a:dk1>
        <a:srgbClr val="BC00FF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50800" dist="38100" dir="5400000" rotWithShape="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10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50800" dist="38100" dir="5400000" rotWithShape="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50800" dist="38100" dir="5400000" rotWithShape="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10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50800" dist="38100" dir="5400000" rotWithShape="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384</Words>
  <Application>Microsoft Office PowerPoint</Application>
  <PresentationFormat>Niestandardowy</PresentationFormat>
  <Paragraphs>136</Paragraphs>
  <Slides>19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4" baseType="lpstr">
      <vt:lpstr>Arial</vt:lpstr>
      <vt:lpstr>Calibri</vt:lpstr>
      <vt:lpstr>Helvetica Neue</vt:lpstr>
      <vt:lpstr>Helvetica Neue Light</vt:lpstr>
      <vt:lpstr>Industrial</vt:lpstr>
      <vt:lpstr> </vt:lpstr>
      <vt:lpstr>Prezentacja programu PowerPoint</vt:lpstr>
      <vt:lpstr>Prezentacja programu PowerPoint</vt:lpstr>
      <vt:lpstr>Prezentacja programu PowerPoint</vt:lpstr>
      <vt:lpstr>Prezentacja programu PowerPoint</vt:lpstr>
      <vt:lpstr>Sprzęgła wysokoelastyczne TOP-M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MMORYTO</dc:creator>
  <cp:lastModifiedBy>Michał Moryto</cp:lastModifiedBy>
  <cp:revision>1</cp:revision>
  <dcterms:modified xsi:type="dcterms:W3CDTF">2025-09-16T09:41:28Z</dcterms:modified>
</cp:coreProperties>
</file>