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9"/>
  </p:notesMasterIdLst>
  <p:sldIdLst>
    <p:sldId id="491" r:id="rId5"/>
    <p:sldId id="347" r:id="rId6"/>
    <p:sldId id="518" r:id="rId7"/>
    <p:sldId id="278" r:id="rId8"/>
    <p:sldId id="528" r:id="rId9"/>
    <p:sldId id="527" r:id="rId10"/>
    <p:sldId id="524" r:id="rId11"/>
    <p:sldId id="525" r:id="rId12"/>
    <p:sldId id="526" r:id="rId13"/>
    <p:sldId id="544" r:id="rId14"/>
    <p:sldId id="531" r:id="rId15"/>
    <p:sldId id="530" r:id="rId16"/>
    <p:sldId id="532" r:id="rId17"/>
    <p:sldId id="533" r:id="rId18"/>
    <p:sldId id="536" r:id="rId19"/>
    <p:sldId id="522" r:id="rId20"/>
    <p:sldId id="511" r:id="rId21"/>
    <p:sldId id="508" r:id="rId22"/>
    <p:sldId id="516" r:id="rId23"/>
    <p:sldId id="520" r:id="rId24"/>
    <p:sldId id="538" r:id="rId25"/>
    <p:sldId id="521" r:id="rId26"/>
    <p:sldId id="543" r:id="rId27"/>
    <p:sldId id="542" r:id="rId28"/>
    <p:sldId id="537" r:id="rId29"/>
    <p:sldId id="453" r:id="rId30"/>
    <p:sldId id="507" r:id="rId31"/>
    <p:sldId id="539" r:id="rId32"/>
    <p:sldId id="505" r:id="rId33"/>
    <p:sldId id="540" r:id="rId34"/>
    <p:sldId id="514" r:id="rId35"/>
    <p:sldId id="515" r:id="rId36"/>
    <p:sldId id="370" r:id="rId37"/>
    <p:sldId id="512" r:id="rId38"/>
  </p:sldIdLst>
  <p:sldSz cx="12192000" cy="6858000"/>
  <p:notesSz cx="7086600" cy="102108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 SemiBold" panose="020B0604020202020204" charset="-18"/>
      <p:bold r:id="rId44"/>
      <p:boldItalic r:id="rId45"/>
    </p:embeddedFont>
    <p:embeddedFont>
      <p:font typeface="Myriad Web" panose="020B0604020202020204" charset="0"/>
      <p:regular r:id="rId46"/>
      <p:bold r:id="rId47"/>
    </p:embeddedFont>
    <p:embeddedFont>
      <p:font typeface="Myriad Pro" panose="020B0503030403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Myriad Web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Myriad Web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Myriad Web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Myriad Web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Myriad Web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Myriad Web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Myriad Web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Myriad Web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Myriad Web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x VG" initials="AV" lastIdx="2" clrIdx="0">
    <p:extLst>
      <p:ext uri="{19B8F6BF-5375-455C-9EA6-DF929625EA0E}">
        <p15:presenceInfo xmlns:p15="http://schemas.microsoft.com/office/powerpoint/2012/main" userId="Andrex V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003E"/>
    <a:srgbClr val="1B015B"/>
    <a:srgbClr val="9095AA"/>
    <a:srgbClr val="00D582"/>
    <a:srgbClr val="000066"/>
    <a:srgbClr val="25027C"/>
    <a:srgbClr val="808080"/>
    <a:srgbClr val="505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7" autoAdjust="0"/>
    <p:restoredTop sz="94660"/>
  </p:normalViewPr>
  <p:slideViewPr>
    <p:cSldViewPr snapToGrid="0">
      <p:cViewPr varScale="1">
        <p:scale>
          <a:sx n="94" d="100"/>
          <a:sy n="94" d="100"/>
        </p:scale>
        <p:origin x="66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F66F386-E29B-4BB8-A2DE-E91301FE14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511175"/>
          </a:xfrm>
          <a:prstGeom prst="rect">
            <a:avLst/>
          </a:prstGeom>
        </p:spPr>
        <p:txBody>
          <a:bodyPr vert="horz" lIns="98837" tIns="49419" rIns="98837" bIns="49419" rtlCol="0"/>
          <a:lstStyle>
            <a:lvl1pPr algn="l" eaLnBrk="1" hangingPunct="1">
              <a:defRPr sz="1300">
                <a:latin typeface="Myriad Pro" panose="020B0503030403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27A3F2D-5C1E-4058-A281-D1C8A474F6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511175"/>
          </a:xfrm>
          <a:prstGeom prst="rect">
            <a:avLst/>
          </a:prstGeom>
        </p:spPr>
        <p:txBody>
          <a:bodyPr vert="horz" lIns="98837" tIns="49419" rIns="98837" bIns="49419" rtlCol="0"/>
          <a:lstStyle>
            <a:lvl1pPr algn="r" eaLnBrk="1" hangingPunct="1">
              <a:defRPr sz="1300">
                <a:latin typeface="Myriad Pro" panose="020B0503030403020204" pitchFamily="34" charset="0"/>
              </a:defRPr>
            </a:lvl1pPr>
          </a:lstStyle>
          <a:p>
            <a:pPr>
              <a:defRPr/>
            </a:pPr>
            <a:fld id="{1084EB19-3D4C-4390-A797-3D3C1B59F908}" type="datetimeFigureOut">
              <a:rPr lang="pl-PL"/>
              <a:pPr>
                <a:defRPr/>
              </a:pPr>
              <a:t>15.09.2025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9BB4A0FD-DD3A-41BD-9710-A9ECC3E1CF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5175"/>
            <a:ext cx="6807200" cy="382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837" tIns="49419" rIns="98837" bIns="49419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218880E0-817A-4E3A-94F1-EBD0B1D8A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8025" y="4849813"/>
            <a:ext cx="5670550" cy="4595812"/>
          </a:xfrm>
          <a:prstGeom prst="rect">
            <a:avLst/>
          </a:prstGeom>
        </p:spPr>
        <p:txBody>
          <a:bodyPr vert="horz" lIns="98837" tIns="49419" rIns="98837" bIns="49419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A6A04A3-93FD-4DA7-AAEF-5BBC3D8B8E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698038"/>
            <a:ext cx="3070225" cy="511175"/>
          </a:xfrm>
          <a:prstGeom prst="rect">
            <a:avLst/>
          </a:prstGeom>
        </p:spPr>
        <p:txBody>
          <a:bodyPr vert="horz" lIns="98837" tIns="49419" rIns="98837" bIns="49419" rtlCol="0" anchor="b"/>
          <a:lstStyle>
            <a:lvl1pPr algn="l" eaLnBrk="1" hangingPunct="1">
              <a:defRPr sz="1300">
                <a:latin typeface="Myriad Pro" panose="020B0503030403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F59D4FE-53EF-49B5-B51F-02A33549E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14788" y="9698038"/>
            <a:ext cx="3070225" cy="511175"/>
          </a:xfrm>
          <a:prstGeom prst="rect">
            <a:avLst/>
          </a:prstGeom>
        </p:spPr>
        <p:txBody>
          <a:bodyPr vert="horz" wrap="square" lIns="98837" tIns="49419" rIns="98837" bIns="49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Myriad Pro" pitchFamily="34" charset="0"/>
              </a:defRPr>
            </a:lvl1pPr>
          </a:lstStyle>
          <a:p>
            <a:pPr>
              <a:defRPr/>
            </a:pPr>
            <a:fld id="{44EAAB1A-AEEC-4B39-8F4C-61DD06FEC54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7719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CDB0427C-2642-41EB-A21E-29C43A3B2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Myriad Pro" panose="020B050303040302020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Myriad Pro" panose="020B050303040302020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Myriad Pro" panose="020B050303040302020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Myriad Pro" panose="020B050303040302020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Myriad Pro" panose="020B050303040302020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yriad Pro" panose="020B050303040302020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yriad Pro" panose="020B050303040302020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yriad Pro" panose="020B050303040302020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yriad Pro" panose="020B0503030403020204" charset="0"/>
              </a:defRPr>
            </a:lvl9pPr>
          </a:lstStyle>
          <a:p>
            <a:pPr>
              <a:spcBef>
                <a:spcPct val="0"/>
              </a:spcBef>
            </a:pPr>
            <a:fld id="{B7E192DA-5818-43A8-8843-3397AB33E6CC}" type="slidenum">
              <a:rPr lang="pl-PL" altLang="pl-PL" smtClean="0"/>
              <a:pPr>
                <a:spcBef>
                  <a:spcPct val="0"/>
                </a:spcBef>
              </a:pPr>
              <a:t>2</a:t>
            </a:fld>
            <a:endParaRPr lang="pl-PL" altLang="pl-PL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0024A0C7-25DD-48F3-A212-977EF1FFE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1CB499E5-EC24-402F-802E-7CE2F006D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Myriad Pro" panose="020B05030304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9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18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764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19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8968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20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6185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21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291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22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3883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23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77017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24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5520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25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532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27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26401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29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7498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39332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30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74439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31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95320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32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2223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33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05388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34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6534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6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742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7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7421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8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16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9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528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10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922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15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6564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A0452F20-B0BF-4B93-845F-EC8CE2A5E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Web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Web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Web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Web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Web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Web" charset="0"/>
              </a:defRPr>
            </a:lvl9pPr>
          </a:lstStyle>
          <a:p>
            <a:fld id="{2C2829D3-6485-4850-9CEE-4FD08516D282}" type="slidenum">
              <a:rPr lang="pl-PL" altLang="pl-PL" sz="1300" smtClean="0">
                <a:latin typeface="Myriad Pro" charset="0"/>
              </a:rPr>
              <a:pPr/>
              <a:t>17</a:t>
            </a:fld>
            <a:endParaRPr lang="pl-PL" altLang="pl-PL" sz="1300">
              <a:latin typeface="Myriad Pro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D048861-2BE9-4755-A79B-D761E4E8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5175"/>
            <a:ext cx="6807200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CB33B772-9A0C-4EAA-9350-7B8A7FC76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503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E280F46-92E7-4E2D-AA12-13911030A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C6816FA-B339-444D-A97A-D83AD8B23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7DED22-139D-4FBA-8A74-0BADFF3B5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E612F-B08D-465B-86CC-ED28421E0C9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18112574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9284E0-3654-4444-9D22-8BDF74F93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75116E8-E573-4DA5-B273-039BE945C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6F2607-B004-4135-B826-00A91C17D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B91D-0F69-4A1C-B0D5-1857F1559E3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4778362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D5CF59-CCFA-4940-A955-2B4D72011C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16A058E-F9D7-43FB-9A5E-7D2B3C05E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BB6383D-AB41-4A9A-86EF-C6E1F5A6DC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B93B-0BFA-4C9A-842B-EB123A19BEE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871890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A2CD021-2C3C-471C-9656-BBA494F6A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4128C8-8EEB-443B-8AE9-5BEFA5E6B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3333F06-335A-47DA-9561-90F1E7E371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D1534-9CF7-408D-A782-323A6D0D452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1780794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A986F26-21A5-410B-913A-3D73B24ED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54D832C-A80B-43ED-87D3-87D28DE4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80871AC-047A-4FCE-A95B-FC232F8C4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BA81-BD6A-4BEF-8ADA-BB38EB16B9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9472089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6D773F-6492-4191-9279-4413C1C05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4807E3-2642-44DB-A466-36D4A7AB9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53EB08-84C7-4273-BBCE-083231BAC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16166-42B7-463A-AAAA-8B5A580F75A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874826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D21C7E8-7F8B-4B9E-8853-EA794163C4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98B38D3-849E-4298-8DA0-B0F965BAD4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C279F9E-4189-49BD-B4F4-0CD19AAB4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4E4DC-5799-4EF4-84AE-A8F43D1534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909775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96B81E3-A886-4360-8C2A-084B4FB76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120784B-CB11-4C9F-9A1A-3F4569A01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C9438AB-CC8A-46C0-8398-3BEADBC75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7E06B-C949-49D7-9263-A0DA658527A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2300831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6DCDED4-6CD5-4979-B6EF-BAB992758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DD12ECD-DAEB-4131-86C8-EDED875D0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07F1844-4460-4CD0-84D5-D95DA44E5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6C9C-B06C-4048-854D-928843A983D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2943457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81A1EB-BEE7-4774-BBC1-2642DCFBC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3934B2-EB1B-44B8-A66E-13F9F7DB74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0FF7E6-3F5C-4EAA-9F3B-9DDF04D8C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D338-C6DA-4796-B307-9267477579D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43812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6D5396-9234-45B8-A133-50CA5762A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E2EA10-ECA7-47F6-AF02-1BECDA0EC2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CEBA79-7AAA-4B99-8CF5-9CF424639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88E36-6264-49E2-9BDD-A18099D6AC0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4565635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7F68AA9-BB51-4B5C-8CD8-4A9124082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F94339B-DD26-4171-8CCA-58634DE5A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040AB6DD-B01A-4F15-B4D2-10BED62881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901B520-5B8F-4375-A513-0C2217D713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A942175-4F3C-408B-8973-71D4C9428E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Myriad Pro" pitchFamily="34" charset="0"/>
              </a:defRPr>
            </a:lvl1pPr>
          </a:lstStyle>
          <a:p>
            <a:pPr>
              <a:defRPr/>
            </a:pPr>
            <a:fld id="{F5F11F58-F46A-4D5A-8746-97960CFE8A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ebp"/><Relationship Id="rId5" Type="http://schemas.openxmlformats.org/officeDocument/2006/relationships/image" Target="../media/image31.webp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eb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logo andrex biale">
            <a:extLst>
              <a:ext uri="{FF2B5EF4-FFF2-40B4-BE49-F238E27FC236}">
                <a16:creationId xmlns:a16="http://schemas.microsoft.com/office/drawing/2014/main" xmlns="" id="{C15F08D6-6CAE-4E5D-82CC-5CF8F50D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banner">
            <a:extLst>
              <a:ext uri="{FF2B5EF4-FFF2-40B4-BE49-F238E27FC236}">
                <a16:creationId xmlns:a16="http://schemas.microsoft.com/office/drawing/2014/main" xmlns="" id="{E0E857B0-FE38-5D4F-37AE-361ABB10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36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7A69740-7F50-CE7A-7795-30093010A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1481" y="4520495"/>
            <a:ext cx="9111019" cy="170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anose="020B05030304030202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anose="020B05030304030202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anose="020B05030304030202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anose="020B05030304030202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l-PL" altLang="pl-PL" sz="240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„ZASTOSOWANIE ARMATURY ODCINAJĄCEJ NA BAZACH MAGAZYNOWYCH PRODUKTÓW NAFTOWYCH,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1B015B"/>
                </a:solidFill>
                <a:latin typeface="Montserrat SemiBold" panose="00000700000000000000" pitchFamily="2" charset="-18"/>
              </a:rPr>
              <a:t>STUDIUM PRZYPADKU WYBRANYCH REALIZACJI.”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1B015B"/>
                </a:solidFill>
                <a:latin typeface="Montserrat SemiBold" panose="00000700000000000000" pitchFamily="2" charset="-18"/>
              </a:rPr>
              <a:t>Michał Moryto, Grupa </a:t>
            </a:r>
            <a:r>
              <a:rPr lang="pl-PL" altLang="pl-PL" sz="2400" dirty="0" err="1">
                <a:solidFill>
                  <a:srgbClr val="1B015B"/>
                </a:solidFill>
                <a:latin typeface="Montserrat SemiBold" panose="00000700000000000000" pitchFamily="2" charset="-18"/>
              </a:rPr>
              <a:t>Andrex</a:t>
            </a:r>
            <a:endParaRPr lang="pl-PL" altLang="pl-PL" sz="240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484C10A3-D770-727A-AD57-6F55F5FE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45" y="2988001"/>
            <a:ext cx="5086440" cy="15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9AD2AFC-F763-C1E9-28D5-A89DF4E9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26" t="14661" r="19928" b="18500"/>
          <a:stretch>
            <a:fillRect/>
          </a:stretch>
        </p:blipFill>
        <p:spPr bwMode="auto">
          <a:xfrm>
            <a:off x="8698369" y="3864985"/>
            <a:ext cx="3493631" cy="26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6900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Zawory – zastosowanie wg czynników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07156" y="-972286"/>
            <a:ext cx="1924391" cy="35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64C4412-17DB-CBB4-E9EB-548E94418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82" y="1665287"/>
            <a:ext cx="4621417" cy="33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Media: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Olej napędowy,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Benzyna,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Paliwo Lotnicze,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Paliwo okrętowe,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biokomponenty, dodatki uszlachetniające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Ppoż</a:t>
            </a: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0895AF9-34B5-EDAF-7AF5-E4F44B55F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161" y="852883"/>
            <a:ext cx="4503839" cy="6005117"/>
          </a:xfrm>
          <a:prstGeom prst="rect">
            <a:avLst/>
          </a:prstGeom>
        </p:spPr>
      </p:pic>
      <p:pic>
        <p:nvPicPr>
          <p:cNvPr id="2058" name="Picture 10" descr="Znak - Olej napędowy ON SB001 - TDC.PL">
            <a:extLst>
              <a:ext uri="{FF2B5EF4-FFF2-40B4-BE49-F238E27FC236}">
                <a16:creationId xmlns:a16="http://schemas.microsoft.com/office/drawing/2014/main" xmlns="" id="{6D80C746-02B8-3DE6-F9C3-A50BBED9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718" y="1592629"/>
            <a:ext cx="518919" cy="5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nak Paliwo bezołowiowe - 98 oktanów na Folii Samoprzylepnej (SB006),  sklepbhpippoz.pl">
            <a:extLst>
              <a:ext uri="{FF2B5EF4-FFF2-40B4-BE49-F238E27FC236}">
                <a16:creationId xmlns:a16="http://schemas.microsoft.com/office/drawing/2014/main" xmlns="" id="{BA62A0F8-2677-34F1-776D-28227FED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718" y="2327611"/>
            <a:ext cx="518919" cy="5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zerwona Ikona Samolotu Grafika Wektorowa, Clipartów i Ilustracji - 123RF">
            <a:extLst>
              <a:ext uri="{FF2B5EF4-FFF2-40B4-BE49-F238E27FC236}">
                <a16:creationId xmlns:a16="http://schemas.microsoft.com/office/drawing/2014/main" xmlns="" id="{4281B80A-F31B-CB69-20C8-356F7D79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511" y="2936627"/>
            <a:ext cx="616126" cy="6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anker or oil and gas tank on ship icon design Vector Image">
            <a:extLst>
              <a:ext uri="{FF2B5EF4-FFF2-40B4-BE49-F238E27FC236}">
                <a16:creationId xmlns:a16="http://schemas.microsoft.com/office/drawing/2014/main" xmlns="" id="{9EE014AF-3FB3-761D-8DBF-42C743909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12"/>
          <a:stretch/>
        </p:blipFill>
        <p:spPr bwMode="auto">
          <a:xfrm>
            <a:off x="2843510" y="3606981"/>
            <a:ext cx="616127" cy="5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iofuel vector gas icon. Greenhouse ethanol bio fuel Stock Vector Image &amp;  Art - Alamy">
            <a:extLst>
              <a:ext uri="{FF2B5EF4-FFF2-40B4-BE49-F238E27FC236}">
                <a16:creationId xmlns:a16="http://schemas.microsoft.com/office/drawing/2014/main" xmlns="" id="{27CAA300-0AE0-1E4D-2B64-FB33F941B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5" t="20672" r="27499" b="25726"/>
          <a:stretch/>
        </p:blipFill>
        <p:spPr bwMode="auto">
          <a:xfrm>
            <a:off x="4953208" y="4201069"/>
            <a:ext cx="518919" cy="6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4" descr="EG-tablice „Przeciwpożarowe stanowisko czerpania wody#8221;">
            <a:extLst>
              <a:ext uri="{FF2B5EF4-FFF2-40B4-BE49-F238E27FC236}">
                <a16:creationId xmlns:a16="http://schemas.microsoft.com/office/drawing/2014/main" xmlns="" id="{DE76C5AB-D301-623D-2120-E00A655D20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74" name="Picture 26" descr="main product photo">
            <a:extLst>
              <a:ext uri="{FF2B5EF4-FFF2-40B4-BE49-F238E27FC236}">
                <a16:creationId xmlns:a16="http://schemas.microsoft.com/office/drawing/2014/main" xmlns="" id="{04365EBA-5775-E9CE-5D99-C7376458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174" y="4812259"/>
            <a:ext cx="616126" cy="6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21717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285193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Wymagania:        1. Konstrukcja 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8A1D1C2F-AFB3-9F76-B370-DE2A154F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14B29BB5-5081-EE14-A1C6-32561546A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387E4E3-5C0A-4716-DE94-52C46A807CC2}"/>
              </a:ext>
            </a:extLst>
          </p:cNvPr>
          <p:cNvSpPr txBox="1"/>
          <p:nvPr/>
        </p:nvSpPr>
        <p:spPr>
          <a:xfrm>
            <a:off x="0" y="1110299"/>
            <a:ext cx="12178602" cy="4903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•Kurek kulowy dostosowany do aplikacji i </a:t>
            </a:r>
            <a:r>
              <a:rPr lang="pl-PL" b="1" dirty="0">
                <a:solidFill>
                  <a:srgbClr val="FF0000"/>
                </a:solidFill>
                <a:latin typeface="Montserrat SemiBold" panose="00000700000000000000" pitchFamily="2" charset="-18"/>
              </a:rPr>
              <a:t>zastosowań przemysłowych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-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Kurek wykonany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obróbką skrawaniem oraz spawaniem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przy wykorzystaniu standardowych materiałów hutniczych – nie stosuje się korpusów wykonanych z odlewów.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•Dostosowanie do pracy na rurociągach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pionowych lub poziomych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w dowolnym położeniu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•Szczelność zamknięcia dwukierunkowa  - Klasa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szczelności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wewnętrznej i zewnętrznej :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„A”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wg PN-EN 12266-1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Ogranicznik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obrotu wykonany i działający niezależnie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 od dźwigni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•Kierunki otwarcia / zamknięcia umieszczone na tworzywowej nakładce dźwigni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•Trzpień wykonany z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wizualnym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odwzorowaniem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pozycji kuli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Dławnica samouszczelniająca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ze sprężynami talerzowymi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Dławnica z możliwością regeneracji i serwisu 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na instalacji bez demontażu zaworu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Wykonanie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antyelektrostatyczne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z odprowadzeniem ładunków elektrycznych pomiędzy kula, trzpieniem i korpusem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Kurki w wykonaniu </a:t>
            </a:r>
            <a:r>
              <a:rPr lang="pl-PL" dirty="0" err="1">
                <a:solidFill>
                  <a:srgbClr val="FF0000"/>
                </a:solidFill>
                <a:latin typeface="Montserrat SemiBold" panose="00000700000000000000" pitchFamily="2" charset="-18"/>
              </a:rPr>
              <a:t>Fire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Montserrat SemiBold" panose="00000700000000000000" pitchFamily="2" charset="-18"/>
              </a:rPr>
              <a:t>Safe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– próba ogniowa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•Jeden (lub dwa)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kołnierz obrotowy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– łatwość montażu oraz minimalizacja naprężenia na rurociągu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•Konstrukcja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jednoczęściowa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 (wersja spawana) minimalizująca ilość połączeń.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•Dławnica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o niskiej emisyjności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, przebadana zgodnie z VDI2440 (TA-Luft) lub EN-ISO 15848 </a:t>
            </a:r>
          </a:p>
        </p:txBody>
      </p:sp>
    </p:spTree>
    <p:extLst>
      <p:ext uri="{BB962C8B-B14F-4D97-AF65-F5344CB8AC3E}">
        <p14:creationId xmlns:p14="http://schemas.microsoft.com/office/powerpoint/2010/main" val="39961998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285193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Wymagania:     2. Parametry pracy , Materiały 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8A1D1C2F-AFB3-9F76-B370-DE2A154F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14B29BB5-5081-EE14-A1C6-32561546A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387E4E3-5C0A-4716-DE94-52C46A807CC2}"/>
              </a:ext>
            </a:extLst>
          </p:cNvPr>
          <p:cNvSpPr txBox="1"/>
          <p:nvPr/>
        </p:nvSpPr>
        <p:spPr>
          <a:xfrm>
            <a:off x="0" y="1110299"/>
            <a:ext cx="12178602" cy="4257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Dopuszczalny Zakres temperatur: od -30°C do 250°C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Dopuszczalny Zakres Ciśnień: do PN40 </a:t>
            </a: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•Korpus -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P355 + malowanie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w klasie antykorozyjności C3, C4 lub C5 / Opcja: Korpus – 1.4301 / 1.4541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•Kula – stal nierdzewna 1.4301,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•Trzpień – stal nierdzewna 1.4305,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•Uszczelnienie kuli-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PTFE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25GF – uszczelnienie uniwersalne z możliwości pracy w wysokich temperaturach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•Uszczelnienie trzpienia: 2 pierścienie z PTFE + włókno szklane oraz sznur PTFE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		•Wszystkie w/w materiały opatrzone certyfikatem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3.1 wytwórcy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0003E"/>
                </a:solidFill>
                <a:latin typeface="Montserrat SemiBold" panose="00000700000000000000" pitchFamily="2" charset="-18"/>
              </a:rPr>
              <a:t>		•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Nie</a:t>
            </a:r>
            <a:r>
              <a:rPr lang="pl-PL" dirty="0">
                <a:solidFill>
                  <a:srgbClr val="10003E"/>
                </a:solidFill>
                <a:latin typeface="Montserrat SemiBold" panose="00000700000000000000" pitchFamily="2" charset="-18"/>
              </a:rPr>
              <a:t> dopuszcza się zastosowanie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metali kolorowych </a:t>
            </a: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5340321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285193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Wymagania:     3 Normy, badania oraz wymagania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8A1D1C2F-AFB3-9F76-B370-DE2A154F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14B29BB5-5081-EE14-A1C6-32561546A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387E4E3-5C0A-4716-DE94-52C46A807CC2}"/>
              </a:ext>
            </a:extLst>
          </p:cNvPr>
          <p:cNvSpPr txBox="1"/>
          <p:nvPr/>
        </p:nvSpPr>
        <p:spPr>
          <a:xfrm>
            <a:off x="265494" y="1222229"/>
            <a:ext cx="11659806" cy="4903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•Miejsce produkcji (pochodzenia) –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Polska / UE / NATO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•Projektowanie i produkcja spełnia wymagania systemu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ISO9001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– zatwierdzone certyfikatem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•Armatura zgodna z wymogami Europejskiej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Dyrektywy Ciśnieniowej PED 2014/68/EU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moduł B+D zatwierdzone przez jednostkę notyfikowaną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•Procesy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spawalnicze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wytwórcy zgodne z wymaganiami normy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PN-EN ISO 15614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zatwierdzone przez jednostkę notyfikowaną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•Procesy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spawalnicze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wytwórcy zgodne z wymaganiami normy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PN-EN ISO 3834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zatwierdzone przez jednostkę notyfikowaną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•100% produktów ma posiadać dokument potwierdzający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próbę ciśnieniową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wg norm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PN-EN 12266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:                                      Badania armatury Część 1 oraz 2: Badania ciśnieniowe, procedury badawcze i kryteria odbioru (Obowiązkowe oraz dodatkowe)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Znakowanie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zgodne wg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PN-EN 19:2005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•Kurki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zaprojektowane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zgodnie z normą: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PN-EN 1983-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Armatura przemysłowa - Kurki kulowe stalowe</a:t>
            </a: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4603541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285193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Wymagania:     3 Normy, badania oraz wymagania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8A1D1C2F-AFB3-9F76-B370-DE2A154F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14B29BB5-5081-EE14-A1C6-32561546A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387E4E3-5C0A-4716-DE94-52C46A807CC2}"/>
              </a:ext>
            </a:extLst>
          </p:cNvPr>
          <p:cNvSpPr txBox="1"/>
          <p:nvPr/>
        </p:nvSpPr>
        <p:spPr>
          <a:xfrm>
            <a:off x="426322" y="1210071"/>
            <a:ext cx="10704356" cy="5549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Deklaracja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producenta dotyczące zastosowania armatury w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strefie zagrożenia wybuchem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, 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Kurki w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wykonaniu </a:t>
            </a:r>
            <a:r>
              <a:rPr lang="pl-PL" dirty="0" err="1">
                <a:solidFill>
                  <a:srgbClr val="FF0000"/>
                </a:solidFill>
                <a:latin typeface="Montserrat SemiBold" panose="00000700000000000000" pitchFamily="2" charset="-18"/>
              </a:rPr>
              <a:t>Fire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Montserrat SemiBold" panose="00000700000000000000" pitchFamily="2" charset="-18"/>
              </a:rPr>
              <a:t>Safe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– zabezpieczenie ogniowe - zgodnie normą EN ISO 10497 potwierdzone certyfikatem przez jednostkę niezależną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Armatura opatrzona unikanym i indywidualnym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numerem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umożliwiającym identyfikację każdej sztuki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Dokumentacja: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Świadectwo odbioru 3.1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zgodnie z PN-EN 10204: 2006 zawierające informacje takie jak: numery armatury, potwierdzeniem parametrów pracy, przeprowadzonych prób oraz materiałami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Badania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VT oraz PT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złączy spawanych na zaworze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 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Serwis producencki gwarancyjny 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oraz pogwarancyjny. Reakcja producenta w przeciągu 24 godzin. Dostępność części zamiennych na terenie kraju.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•Archiwizacja dokumentów technicznych związanych z zamówieniem z możliwością identyfikacji osób biorących udział w konstruowaniu, produkcji i odbiorach </a:t>
            </a:r>
          </a:p>
          <a:p>
            <a:pPr>
              <a:lnSpc>
                <a:spcPct val="150000"/>
              </a:lnSpc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•Możliwość </a:t>
            </a:r>
            <a:r>
              <a:rPr lang="pl-PL" dirty="0">
                <a:solidFill>
                  <a:srgbClr val="FF0000"/>
                </a:solidFill>
                <a:latin typeface="Montserrat SemiBold" panose="00000700000000000000" pitchFamily="2" charset="-18"/>
              </a:rPr>
              <a:t>audytowania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producenta zarówno podczas procesu produkcji jak również prób ciśnieniowych</a:t>
            </a: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>
              <a:lnSpc>
                <a:spcPct val="150000"/>
              </a:lnSpc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949364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Fronty– kolejowe oraz samochodowe 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17DABD60-17D5-912C-7CB4-7662A667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963" y="3621570"/>
            <a:ext cx="5997681" cy="18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kulowe DN50 - DN100 kołnierzowe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Dopuszczenia TDT - zastosowania na urządzeniach NO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Możliwość wykonywania różnych przyłączy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Możliwość zastosowania blokady, plomby czy </a:t>
            </a: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dead-man</a:t>
            </a: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06D40678-FF0E-1DB2-E9B2-E6F211C2CD11}"/>
              </a:ext>
            </a:extLst>
          </p:cNvPr>
          <p:cNvGrpSpPr/>
          <p:nvPr/>
        </p:nvGrpSpPr>
        <p:grpSpPr>
          <a:xfrm>
            <a:off x="1408335" y="1256927"/>
            <a:ext cx="9126315" cy="2433639"/>
            <a:chOff x="722535" y="1347786"/>
            <a:chExt cx="10451434" cy="3270493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xmlns="" id="{C7BB8418-DF72-C53F-E2A5-DE82F524F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7831" y="1347786"/>
              <a:ext cx="4888097" cy="3261277"/>
            </a:xfrm>
            <a:prstGeom prst="rect">
              <a:avLst/>
            </a:prstGeom>
          </p:spPr>
        </p:pic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xmlns="" id="{F6ABF797-8A75-115F-C282-0E64043C3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535" y="1418298"/>
              <a:ext cx="4784654" cy="3190766"/>
            </a:xfrm>
            <a:prstGeom prst="rect">
              <a:avLst/>
            </a:prstGeom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07B1C863-0ED9-4290-D5F9-F76236F93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7831" y="4378231"/>
              <a:ext cx="532613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yriad Pro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yriad Pro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yriad Pro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Pro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800" b="1" dirty="0">
                  <a:solidFill>
                    <a:schemeClr val="bg1"/>
                  </a:solidFill>
                  <a:latin typeface="Montserrat SemiBold"/>
                </a:rPr>
                <a:t>Materiały promocyjne Baza Paliw Sp. z o.o. ,  Źródło: https://www.bazapaliw.pl/</a:t>
              </a:r>
              <a:endParaRPr lang="pl-PL" altLang="pl-PL" sz="800" dirty="0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xmlns="" id="{634A5D5B-1AB0-1A43-FB01-5E99430EF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5351" y="4402835"/>
              <a:ext cx="532613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yriad Pro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yriad Pro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yriad Pro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Pro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Pro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800" b="1" dirty="0">
                  <a:solidFill>
                    <a:schemeClr val="bg1"/>
                  </a:solidFill>
                  <a:latin typeface="Montserrat SemiBold"/>
                </a:rPr>
                <a:t>Materiały promocyjne Baza Paliw Sp. z o.o. ,  Źródło: https://www.bazapaliw.pl/</a:t>
              </a:r>
              <a:endParaRPr lang="pl-PL" altLang="pl-PL" sz="800" dirty="0">
                <a:solidFill>
                  <a:schemeClr val="bg1"/>
                </a:solidFill>
                <a:latin typeface="Montserrat SemiBold"/>
              </a:endParaRPr>
            </a:p>
          </p:txBody>
        </p:sp>
      </p:grpSp>
      <p:pic>
        <p:nvPicPr>
          <p:cNvPr id="2" name="Picture 7" descr="S:\Dokumenty konstrukcyjne INVENTOR\Inne\Prezentacja\raczka blokada\Raczka - blokada.bmp">
            <a:extLst>
              <a:ext uri="{FF2B5EF4-FFF2-40B4-BE49-F238E27FC236}">
                <a16:creationId xmlns:a16="http://schemas.microsoft.com/office/drawing/2014/main" xmlns="" id="{5E65179C-A12A-AAAE-5BA7-BDA4BC8C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558" y="5554196"/>
            <a:ext cx="1444661" cy="127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D506ED2-9F8C-904C-23FB-BFA89D499F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49" t="22820" r="16494" b="8219"/>
          <a:stretch/>
        </p:blipFill>
        <p:spPr bwMode="auto">
          <a:xfrm>
            <a:off x="401033" y="3773017"/>
            <a:ext cx="2125662" cy="2289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3C1D4B6-C31C-155A-4385-8B887FC1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110" y="5667911"/>
            <a:ext cx="3526334" cy="106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A91D8F2-DE1B-2060-8516-C334291D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9989" y="5554196"/>
            <a:ext cx="1444661" cy="12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18933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28">
            <a:extLst>
              <a:ext uri="{FF2B5EF4-FFF2-40B4-BE49-F238E27FC236}">
                <a16:creationId xmlns:a16="http://schemas.microsoft.com/office/drawing/2014/main" xmlns="" id="{F8849D7B-1105-473B-866F-34F670BF32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7205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97E3FE5E-3F7B-49EE-96EA-815D54B3A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-67300"/>
            <a:ext cx="8304212" cy="1079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 eaLnBrk="1" hangingPunct="1">
              <a:defRPr/>
            </a:pPr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Fronty - Zawory trójdrogowe</a:t>
            </a:r>
            <a:endParaRPr lang="pl-PL" altLang="pl-PL" sz="2400" b="1" kern="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BA362BA4-FA97-4946-9B36-9F2BC22F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logo andrex vg">
            <a:extLst>
              <a:ext uri="{FF2B5EF4-FFF2-40B4-BE49-F238E27FC236}">
                <a16:creationId xmlns:a16="http://schemas.microsoft.com/office/drawing/2014/main" xmlns="" id="{93693142-BE5C-E197-1486-4B2DD631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F5D10D5-A8FC-BDFC-839C-3C1771EEB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5252" y="2072360"/>
            <a:ext cx="4645968" cy="3484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F8E01FD-FC80-0F5C-2943-896397B3D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4" t="18480" r="23908" b="11112"/>
          <a:stretch/>
        </p:blipFill>
        <p:spPr>
          <a:xfrm>
            <a:off x="8129206" y="1577032"/>
            <a:ext cx="3399554" cy="456055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281B30FB-EB84-D0C9-1252-63D83D88A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691" y="1695449"/>
            <a:ext cx="4625341" cy="18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Przykład: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kulowe trójdrogowe w wykonaniu pionowym – dającym możliwość zastosowania kurków na frontach zdawczo – odbiorczych.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Kula L w wykonaniu pionowym uniemożliwia połączenie trzech dróg jednocześnie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319999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Fronty - Przezierniki – kolejny filar ANDREX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464034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16252BC-0C4C-0CF0-8470-01B48486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34" y="4109776"/>
            <a:ext cx="10873264" cy="27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Przezierniki kołnierzowe – wizjery przepływu</a:t>
            </a:r>
          </a:p>
          <a:p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</a:p>
          <a:p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Przezierniki (wizjery przepływu) służą do wzrokowej kontroli przepływu substancji – cieczy i gazów w rurociągach. Pozwalają one sprawdzić działanie i wydajność pracy konkretnych urządzeń i systemów. Za pomocą wizjera zaobserwujesz przebieg procesów technologicznych. </a:t>
            </a:r>
          </a:p>
          <a:p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Dostępne są przezierniki, które posiadają wskaźniki przepływu w formie zabudowanych wewnątrz ruchomych elementów  pozwalających na obserwację przepływu gazów i przezroczystych płynów.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089DFCC-AB77-E88D-1B85-0B54AA35B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915" y="1848949"/>
            <a:ext cx="2468435" cy="16456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58AF2CFE-2DD6-B18D-8B0E-4A4804D39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315" y="1813779"/>
            <a:ext cx="2573942" cy="17159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8E932C2-F7E5-9CC9-8BFA-D5CDCCDB5A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43" t="52707" r="17296" b="-1"/>
          <a:stretch/>
        </p:blipFill>
        <p:spPr>
          <a:xfrm>
            <a:off x="4637432" y="1283442"/>
            <a:ext cx="3098800" cy="29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26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Pompownie technologiczne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64C4412-17DB-CBB4-E9EB-548E94418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49"/>
            <a:ext cx="4625341" cy="18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 zastosowania: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kulowe odcinające - jednoczęściowe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Zmniejszenie ilości połączeń 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  - zmniejszenie emisji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  - bezpieczeństwo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F81BCD9-0925-F220-953B-B5D7D0AA6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1110638"/>
            <a:ext cx="7286173" cy="5486059"/>
          </a:xfrm>
          <a:prstGeom prst="rect">
            <a:avLst/>
          </a:prstGeom>
        </p:spPr>
      </p:pic>
      <p:pic>
        <p:nvPicPr>
          <p:cNvPr id="10242" name="Picture 2" descr="Brak opisu.">
            <a:extLst>
              <a:ext uri="{FF2B5EF4-FFF2-40B4-BE49-F238E27FC236}">
                <a16:creationId xmlns:a16="http://schemas.microsoft.com/office/drawing/2014/main" xmlns="" id="{6AF3C700-E0A9-64DC-4514-9F461512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9" y="2477568"/>
            <a:ext cx="4536250" cy="34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4604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9CA5123-B6D6-7443-D2C8-3A74FCD5E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38"/>
          <a:stretch/>
        </p:blipFill>
        <p:spPr>
          <a:xfrm>
            <a:off x="202628" y="825499"/>
            <a:ext cx="11800142" cy="6678681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538" y="34925"/>
            <a:ext cx="8269287" cy="635000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Pompownie </a:t>
            </a:r>
            <a:r>
              <a:rPr lang="pl-PL" altLang="pl-PL" sz="2400" b="1" dirty="0" err="1">
                <a:solidFill>
                  <a:srgbClr val="10003E"/>
                </a:solidFill>
                <a:latin typeface="Montserrat SemiBold"/>
              </a:rPr>
              <a:t>c.d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467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4343736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ole tekstowe 43">
            <a:extLst>
              <a:ext uri="{FF2B5EF4-FFF2-40B4-BE49-F238E27FC236}">
                <a16:creationId xmlns:a16="http://schemas.microsoft.com/office/drawing/2014/main" xmlns="" id="{489E0242-9D8D-473F-8D4C-7771273EB0C5}"/>
              </a:ext>
            </a:extLst>
          </p:cNvPr>
          <p:cNvSpPr txBox="1"/>
          <p:nvPr/>
        </p:nvSpPr>
        <p:spPr>
          <a:xfrm>
            <a:off x="959046" y="1844679"/>
            <a:ext cx="431958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I. Produkcja zaworów</a:t>
            </a:r>
          </a:p>
          <a:p>
            <a:pPr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Kurki kulowe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Przezierniki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xmlns="" id="{E4CBA252-944F-4878-B501-381818721D4E}"/>
              </a:ext>
            </a:extLst>
          </p:cNvPr>
          <p:cNvSpPr txBox="1"/>
          <p:nvPr/>
        </p:nvSpPr>
        <p:spPr>
          <a:xfrm>
            <a:off x="911424" y="4180110"/>
            <a:ext cx="46450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II. Serwis</a:t>
            </a:r>
          </a:p>
          <a:p>
            <a:pPr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Regeneracja, modernizacja 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Automatyzacja 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Produkcja części 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6E45B213-EEAF-4B4E-B74B-B99111BF75F8}"/>
              </a:ext>
            </a:extLst>
          </p:cNvPr>
          <p:cNvSpPr txBox="1"/>
          <p:nvPr/>
        </p:nvSpPr>
        <p:spPr>
          <a:xfrm>
            <a:off x="6996608" y="1844676"/>
            <a:ext cx="4572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III Armatura </a:t>
            </a:r>
            <a:r>
              <a:rPr lang="pl-PL" dirty="0" err="1">
                <a:solidFill>
                  <a:srgbClr val="1B015B"/>
                </a:solidFill>
                <a:latin typeface="Montserrat SemiBold" panose="00000700000000000000" pitchFamily="2" charset="-18"/>
              </a:rPr>
              <a:t>teflonowana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</a:t>
            </a:r>
          </a:p>
          <a:p>
            <a:pPr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Armatura </a:t>
            </a:r>
            <a:r>
              <a:rPr lang="pl-PL" dirty="0" err="1">
                <a:solidFill>
                  <a:srgbClr val="1B015B"/>
                </a:solidFill>
                <a:latin typeface="Montserrat SemiBold" panose="00000700000000000000" pitchFamily="2" charset="-18"/>
              </a:rPr>
              <a:t>teflonowana</a:t>
            </a: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 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Elementy rurociągów</a:t>
            </a:r>
          </a:p>
        </p:txBody>
      </p:sp>
      <p:sp>
        <p:nvSpPr>
          <p:cNvPr id="25606" name="Rectangle 2">
            <a:extLst>
              <a:ext uri="{FF2B5EF4-FFF2-40B4-BE49-F238E27FC236}">
                <a16:creationId xmlns:a16="http://schemas.microsoft.com/office/drawing/2014/main" xmlns="" id="{F54B18EF-5739-4B06-BE7E-BEE83304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7" y="4767"/>
            <a:ext cx="8324851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anose="020B05030304030202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anose="020B050303040302020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anose="020B050303040302020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anose="020B050303040302020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anose="020B050303040302020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1B015B"/>
                </a:solidFill>
                <a:latin typeface="Montserrat SemiBold" panose="00000700000000000000" pitchFamily="2" charset="-18"/>
              </a:rPr>
              <a:t>ANDREX VALVE GROUP – Filary działalności </a:t>
            </a:r>
          </a:p>
        </p:txBody>
      </p:sp>
      <p:pic>
        <p:nvPicPr>
          <p:cNvPr id="25607" name="Picture 7">
            <a:extLst>
              <a:ext uri="{FF2B5EF4-FFF2-40B4-BE49-F238E27FC236}">
                <a16:creationId xmlns:a16="http://schemas.microsoft.com/office/drawing/2014/main" xmlns="" id="{640358C9-173A-446B-BBF8-AB5F70D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314" y="5752171"/>
            <a:ext cx="35766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9215C26-312F-B99B-2209-5688D3837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927" y="2176709"/>
            <a:ext cx="1309571" cy="1003687"/>
          </a:xfrm>
          <a:prstGeom prst="rect">
            <a:avLst/>
          </a:prstGeom>
        </p:spPr>
      </p:pic>
      <p:pic>
        <p:nvPicPr>
          <p:cNvPr id="7" name="Picture 15" descr="at1">
            <a:extLst>
              <a:ext uri="{FF2B5EF4-FFF2-40B4-BE49-F238E27FC236}">
                <a16:creationId xmlns:a16="http://schemas.microsoft.com/office/drawing/2014/main" xmlns="" id="{2B4ABB7A-CDDA-2F75-DB3C-7FD3E242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2711" y="1980187"/>
            <a:ext cx="1309571" cy="8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xmlns="" id="{5736D6D6-ABFC-D9B5-95A9-7285B80BF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933" y="4912347"/>
            <a:ext cx="581860" cy="8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5053F2E6-EF09-4514-D519-C2289321A425}"/>
              </a:ext>
            </a:extLst>
          </p:cNvPr>
          <p:cNvSpPr txBox="1"/>
          <p:nvPr/>
        </p:nvSpPr>
        <p:spPr>
          <a:xfrm>
            <a:off x="7050515" y="3149299"/>
            <a:ext cx="4572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IV. Przepustnice </a:t>
            </a:r>
          </a:p>
          <a:p>
            <a:pPr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Przepustnice centryczne 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Przepustnice mimośrodowe </a:t>
            </a:r>
          </a:p>
        </p:txBody>
      </p:sp>
      <p:pic>
        <p:nvPicPr>
          <p:cNvPr id="15" name="Picture 12" descr="p23m2">
            <a:extLst>
              <a:ext uri="{FF2B5EF4-FFF2-40B4-BE49-F238E27FC236}">
                <a16:creationId xmlns:a16="http://schemas.microsoft.com/office/drawing/2014/main" xmlns="" id="{6771CA3E-F6CB-293F-B0A1-93490F3C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8437" y="3287193"/>
            <a:ext cx="942139" cy="8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xmlns="" id="{F5864A53-6843-414F-D7D1-87967A10EACA}"/>
              </a:ext>
            </a:extLst>
          </p:cNvPr>
          <p:cNvSpPr/>
          <p:nvPr/>
        </p:nvSpPr>
        <p:spPr>
          <a:xfrm>
            <a:off x="320745" y="1387915"/>
            <a:ext cx="4319588" cy="22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xmlns="" id="{3A407027-A069-243F-C036-0B4E1A0DBA7C}"/>
              </a:ext>
            </a:extLst>
          </p:cNvPr>
          <p:cNvSpPr/>
          <p:nvPr/>
        </p:nvSpPr>
        <p:spPr>
          <a:xfrm>
            <a:off x="255107" y="3834847"/>
            <a:ext cx="4319588" cy="22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A72BB2E-13E7-EF6B-975D-175E41E6DF4A}"/>
              </a:ext>
            </a:extLst>
          </p:cNvPr>
          <p:cNvSpPr txBox="1"/>
          <p:nvPr/>
        </p:nvSpPr>
        <p:spPr>
          <a:xfrm>
            <a:off x="7050515" y="4976040"/>
            <a:ext cx="457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1B015B"/>
                </a:solidFill>
                <a:latin typeface="Montserrat SemiBold" panose="00000700000000000000" pitchFamily="2" charset="-18"/>
              </a:rPr>
              <a:t>V. Kompleksowe dostawy armatury  </a:t>
            </a:r>
          </a:p>
          <a:p>
            <a:pPr>
              <a:defRPr/>
            </a:pPr>
            <a:endParaRPr lang="pl-PL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D:\nasze zawory\Foto\DSC_0243.JPG">
            <a:extLst>
              <a:ext uri="{FF2B5EF4-FFF2-40B4-BE49-F238E27FC236}">
                <a16:creationId xmlns:a16="http://schemas.microsoft.com/office/drawing/2014/main" xmlns="" id="{6381EEE8-82EF-DD90-056F-AF13A032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163" y="1500000"/>
            <a:ext cx="8269287" cy="46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F7031A35-B336-3172-E3ED-434A74D20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Pompownie technologiczne </a:t>
            </a:r>
          </a:p>
        </p:txBody>
      </p:sp>
    </p:spTree>
    <p:extLst>
      <p:ext uri="{BB962C8B-B14F-4D97-AF65-F5344CB8AC3E}">
        <p14:creationId xmlns:p14="http://schemas.microsoft.com/office/powerpoint/2010/main" val="41490230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6410130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33D6375-649E-14D6-CD9E-B58BC0553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841" y="963384"/>
            <a:ext cx="7849965" cy="523494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D6A975BE-38FF-41F7-052A-3A83B8B3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94" y="1109573"/>
            <a:ext cx="3887406" cy="18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 zastosowania: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kołnierzowe – długa zabudowa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między-kołnierzowe – krótka zabudowa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Przezierniki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B5AD8000-92F8-B5A1-B027-05AA566B7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841" y="5971392"/>
            <a:ext cx="4650846" cy="16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00" b="1" dirty="0">
                <a:solidFill>
                  <a:schemeClr val="bg1"/>
                </a:solidFill>
                <a:latin typeface="Montserrat SemiBold"/>
              </a:rPr>
              <a:t>Materiały promocyjne Baza Paliw Sp. z o.o. ,  Źródło: https://www.bazapaliw.pl/</a:t>
            </a:r>
            <a:endParaRPr lang="pl-PL" altLang="pl-PL" sz="800" dirty="0">
              <a:solidFill>
                <a:schemeClr val="bg1"/>
              </a:solidFill>
              <a:latin typeface="Montserrat Semi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9232B71-32CE-5122-9429-739ECE7C1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Pompownie technologiczne </a:t>
            </a:r>
          </a:p>
        </p:txBody>
      </p:sp>
    </p:spTree>
    <p:extLst>
      <p:ext uri="{BB962C8B-B14F-4D97-AF65-F5344CB8AC3E}">
        <p14:creationId xmlns:p14="http://schemas.microsoft.com/office/powerpoint/2010/main" val="12403301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6410130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F61DBB8-80CC-3FE7-D1A0-B36B42141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915986"/>
            <a:ext cx="7770284" cy="582771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34DBF306-AD20-160E-402C-ADE7D090A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019" y="1130299"/>
            <a:ext cx="4625341" cy="18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 zastosowania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między-kołnierzowe – krótka       zabudowa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z napędami  elektrycznymi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9E46A2E1-DBA5-845B-8F48-266A6A0D8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Pompownie technologiczne </a:t>
            </a:r>
          </a:p>
        </p:txBody>
      </p:sp>
    </p:spTree>
    <p:extLst>
      <p:ext uri="{BB962C8B-B14F-4D97-AF65-F5344CB8AC3E}">
        <p14:creationId xmlns:p14="http://schemas.microsoft.com/office/powerpoint/2010/main" val="41696273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Zbiorniki armatura </a:t>
            </a:r>
            <a:r>
              <a:rPr lang="pl-PL" altLang="pl-PL" sz="2400" b="1" dirty="0" err="1">
                <a:solidFill>
                  <a:srgbClr val="10003E"/>
                </a:solidFill>
                <a:latin typeface="Montserrat SemiBold"/>
              </a:rPr>
              <a:t>odcianąjąca</a:t>
            </a:r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 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ERN rozpoczął realizację drugiego etapu budowy magazynów paliwowych -  BiznesAlert.pl">
            <a:extLst>
              <a:ext uri="{FF2B5EF4-FFF2-40B4-BE49-F238E27FC236}">
                <a16:creationId xmlns:a16="http://schemas.microsoft.com/office/drawing/2014/main" xmlns="" id="{1840EA6F-5565-2BFA-47EA-1E416F8B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790" y="1030287"/>
            <a:ext cx="6749178" cy="50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xmlns="" id="{C460268A-335F-BC00-D600-9D616CA51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3057" y="6091254"/>
            <a:ext cx="118217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b="1" dirty="0">
                <a:solidFill>
                  <a:srgbClr val="10003E"/>
                </a:solidFill>
                <a:latin typeface="Montserrat SemiBold"/>
              </a:rPr>
              <a:t>Źródło: komunikaty prasowe PERN, https://www.pern.pl</a:t>
            </a:r>
            <a:endParaRPr lang="pl-PL" altLang="pl-PL" sz="105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856A6236-58A5-15AD-2399-05D7F8C8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4" y="2503260"/>
            <a:ext cx="5220906" cy="197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 zastosowania: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jednoczęściowe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Dużych rozmiarów-  do DN300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Armatura dwukierunkowa: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- dla przepływu medium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- dla pozycji zamkniętej (szczelności odcięcia);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Pozwalająca na montaż rurociągów odprowadzających jak i doprowadzających, bez możliwości błędnego montażu 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119649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Zbiorniki -  armatura odcinająca z kolumnami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AEBFC033-E192-4FB0-8E9D-0AAFD66D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1665287"/>
            <a:ext cx="967679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Armatura odcinająca z kolumnami </a:t>
            </a:r>
          </a:p>
          <a:p>
            <a:pPr marL="285750" indent="-285750" algn="l">
              <a:buFontTx/>
              <a:buChar char="-"/>
            </a:pP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Możliwość zastosowania kurków wewnątrz zbiornika </a:t>
            </a:r>
          </a:p>
          <a:p>
            <a:pPr marL="285750" indent="-285750" algn="l">
              <a:buFontTx/>
              <a:buChar char="-"/>
            </a:pP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kurek kulowy z kolumną 9m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CF85315-0B0B-BE28-CA5C-6720528A2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352" y="874027"/>
            <a:ext cx="5457826" cy="58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5232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Zbiorniki podziemne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2135B7C-D09C-CEC6-722A-8B88C8225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17" y="911225"/>
            <a:ext cx="4331494" cy="57753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BC44D7C-FAE7-FAFC-14AC-1E86DCD3A179}"/>
              </a:ext>
            </a:extLst>
          </p:cNvPr>
          <p:cNvSpPr txBox="1"/>
          <p:nvPr/>
        </p:nvSpPr>
        <p:spPr>
          <a:xfrm>
            <a:off x="612950" y="1450837"/>
            <a:ext cx="61093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jednoczęściowe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Zmniejszenie połączeń 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  - zmniejszenie emisji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  - bezpieczeństwo </a:t>
            </a:r>
          </a:p>
          <a:p>
            <a:pPr algn="l"/>
            <a:endParaRPr lang="pl-PL" altLang="pl-PL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b="1" kern="0" dirty="0">
                <a:solidFill>
                  <a:srgbClr val="10003E"/>
                </a:solidFill>
                <a:latin typeface="Montserrat SemiBold"/>
              </a:rPr>
              <a:t>Zastosowanie kolumn (przedłużenia elementów sterujących pracą organu zamykającego) </a:t>
            </a:r>
          </a:p>
          <a:p>
            <a:pPr algn="l"/>
            <a:r>
              <a:rPr lang="pl-PL" altLang="pl-PL" b="1" kern="0" dirty="0">
                <a:solidFill>
                  <a:srgbClr val="10003E"/>
                </a:solidFill>
                <a:latin typeface="Montserrat SemiBold"/>
              </a:rPr>
              <a:t>- umożliwiających ręczne sterowanie kurkami z podestów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15582939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77B2F90B-5122-4C3F-B5CA-9B9F66CE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94852" y="1006021"/>
            <a:ext cx="9320099" cy="1381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800" b="1" kern="0" dirty="0">
                <a:solidFill>
                  <a:srgbClr val="1B015B"/>
                </a:solidFill>
                <a:latin typeface="Montserrat SemiBold" panose="00000700000000000000" pitchFamily="2" charset="-18"/>
              </a:rPr>
              <a:t>KURKI KULOWE</a:t>
            </a:r>
          </a:p>
          <a:p>
            <a:pPr eaLnBrk="1" hangingPunct="1">
              <a:defRPr/>
            </a:pPr>
            <a:r>
              <a:rPr lang="pl-PL" altLang="pl-PL" sz="1800" b="1" kern="0" dirty="0">
                <a:solidFill>
                  <a:srgbClr val="1B015B"/>
                </a:solidFill>
                <a:latin typeface="Montserrat SemiBold" panose="00000700000000000000" pitchFamily="2" charset="-18"/>
              </a:rPr>
              <a:t>DO ZESPOŁÓW ZABEZPIECZAJĄCYCH</a:t>
            </a:r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xmlns="" id="{F8849D7B-1105-473B-866F-34F670BF32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620" y="1132532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97E3FE5E-3F7B-49EE-96EA-815D54B3A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171450"/>
            <a:ext cx="8304212" cy="1079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 eaLnBrk="1" hangingPunct="1">
              <a:defRPr/>
            </a:pPr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Zawory trójdrogowe -  systemy zabezpieczeń</a:t>
            </a:r>
            <a:endParaRPr lang="pl-PL" altLang="pl-PL" sz="2400" b="1" kern="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BA362BA4-FA97-4946-9B36-9F2BC22F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919EE2B-4E01-F993-2D43-AF61264D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3" y="2301875"/>
            <a:ext cx="2976562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A5BD135-8E13-FAC5-FC91-78280626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86" y="1389062"/>
            <a:ext cx="3408304" cy="488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logo andrex vg">
            <a:extLst>
              <a:ext uri="{FF2B5EF4-FFF2-40B4-BE49-F238E27FC236}">
                <a16:creationId xmlns:a16="http://schemas.microsoft.com/office/drawing/2014/main" xmlns="" id="{93693142-BE5C-E197-1486-4B2DD631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7236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A150FA2-8D39-2EFB-6256-982AA501B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02" y="1160970"/>
            <a:ext cx="8104594" cy="48627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321B71D-3753-32BF-95BC-C0AE33EDD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30" b="99284" l="13945" r="73672">
                        <a14:foregroundMark x1="33320" y1="41016" x2="47500" y2="26758"/>
                        <a14:foregroundMark x1="47500" y1="26758" x2="56914" y2="29753"/>
                        <a14:foregroundMark x1="56914" y1="29753" x2="60859" y2="38086"/>
                        <a14:foregroundMark x1="60859" y1="38086" x2="62109" y2="55013"/>
                        <a14:foregroundMark x1="62109" y1="55013" x2="55742" y2="68620"/>
                        <a14:foregroundMark x1="55742" y1="68620" x2="49961" y2="73177"/>
                        <a14:foregroundMark x1="49961" y1="73177" x2="39766" y2="71810"/>
                        <a14:foregroundMark x1="39766" y1="71810" x2="32539" y2="66927"/>
                        <a14:foregroundMark x1="32539" y1="66927" x2="30664" y2="45638"/>
                        <a14:foregroundMark x1="30664" y1="45638" x2="33789" y2="39258"/>
                        <a14:foregroundMark x1="34102" y1="39258" x2="34102" y2="39258"/>
                        <a14:foregroundMark x1="43203" y1="32096" x2="41523" y2="47331"/>
                        <a14:foregroundMark x1="41523" y1="47331" x2="48984" y2="50130"/>
                        <a14:foregroundMark x1="48984" y1="50130" x2="57031" y2="45898"/>
                        <a14:foregroundMark x1="57031" y1="45898" x2="57930" y2="35091"/>
                        <a14:foregroundMark x1="57930" y1="35091" x2="49219" y2="31771"/>
                        <a14:foregroundMark x1="49219" y1="31771" x2="43047" y2="33268"/>
                        <a14:foregroundMark x1="43047" y1="33268" x2="42813" y2="32878"/>
                        <a14:foregroundMark x1="51094" y1="38802" x2="43672" y2="46289"/>
                        <a14:foregroundMark x1="43672" y1="46289" x2="48242" y2="53906"/>
                        <a14:foregroundMark x1="48242" y1="53906" x2="54453" y2="46940"/>
                        <a14:foregroundMark x1="54453" y1="46940" x2="51719" y2="37891"/>
                        <a14:foregroundMark x1="51719" y1="37891" x2="51016" y2="38997"/>
                        <a14:foregroundMark x1="50156" y1="41927" x2="50156" y2="42122"/>
                        <a14:foregroundMark x1="31367" y1="75326" x2="34766" y2="95703"/>
                        <a14:foregroundMark x1="34766" y1="95703" x2="55195" y2="94922"/>
                        <a14:foregroundMark x1="55195" y1="94922" x2="59141" y2="86133"/>
                        <a14:foregroundMark x1="59141" y1="86133" x2="60508" y2="66081"/>
                        <a14:foregroundMark x1="31719" y1="75651" x2="31719" y2="75651"/>
                        <a14:foregroundMark x1="33711" y1="85352" x2="39141" y2="94987"/>
                        <a14:foregroundMark x1="39141" y1="94987" x2="50430" y2="92904"/>
                        <a14:foregroundMark x1="50430" y1="92904" x2="56328" y2="87044"/>
                        <a14:foregroundMark x1="56328" y1="87044" x2="37695" y2="82747"/>
                        <a14:foregroundMark x1="37695" y1="82747" x2="33789" y2="85482"/>
                        <a14:foregroundMark x1="31719" y1="95833" x2="58320" y2="91146"/>
                        <a14:foregroundMark x1="58320" y1="91146" x2="59844" y2="99284"/>
                        <a14:foregroundMark x1="45469" y1="42578" x2="51836" y2="43099"/>
                        <a14:foregroundMark x1="51836" y1="43099" x2="45469" y2="43490"/>
                        <a14:foregroundMark x1="46992" y1="44401" x2="50820" y2="47917"/>
                        <a14:foregroundMark x1="47344" y1="44596" x2="50859" y2="44466"/>
                        <a14:foregroundMark x1="40156" y1="61523" x2="40117" y2="61328"/>
                        <a14:foregroundMark x1="20781" y1="48763" x2="14688" y2="22005"/>
                        <a14:foregroundMark x1="14688" y1="22005" x2="19141" y2="15169"/>
                        <a14:foregroundMark x1="19141" y1="15169" x2="26328" y2="26888"/>
                        <a14:foregroundMark x1="26328" y1="26888" x2="28828" y2="36979"/>
                        <a14:foregroundMark x1="28828" y1="36979" x2="24297" y2="48503"/>
                        <a14:foregroundMark x1="24297" y1="48503" x2="21016" y2="48307"/>
                        <a14:foregroundMark x1="13984" y1="17253" x2="15820" y2="34766"/>
                        <a14:foregroundMark x1="15820" y1="34766" x2="23242" y2="28385"/>
                        <a14:foregroundMark x1="23242" y1="28385" x2="21484" y2="16927"/>
                        <a14:foregroundMark x1="21484" y1="16927" x2="14492" y2="16276"/>
                        <a14:foregroundMark x1="14492" y1="16276" x2="14023" y2="17318"/>
                        <a14:foregroundMark x1="26992" y1="52995" x2="26992" y2="52995"/>
                        <a14:foregroundMark x1="23008" y1="52604" x2="23008" y2="52604"/>
                        <a14:foregroundMark x1="66094" y1="39974" x2="66094" y2="39974"/>
                        <a14:foregroundMark x1="67031" y1="31706" x2="64219" y2="40430"/>
                        <a14:foregroundMark x1="64219" y1="40430" x2="68438" y2="33268"/>
                        <a14:foregroundMark x1="68438" y1="33268" x2="67305" y2="31641"/>
                        <a14:foregroundMark x1="61445" y1="43099" x2="65352" y2="51693"/>
                        <a14:foregroundMark x1="65352" y1="51693" x2="73672" y2="28385"/>
                        <a14:foregroundMark x1="73672" y1="28385" x2="65547" y2="34115"/>
                        <a14:foregroundMark x1="65547" y1="34115" x2="61758" y2="42969"/>
                        <a14:foregroundMark x1="64102" y1="14388" x2="68828" y2="31185"/>
                        <a14:foregroundMark x1="68828" y1="31185" x2="74492" y2="23958"/>
                        <a14:foregroundMark x1="74492" y1="23958" x2="71445" y2="12630"/>
                        <a14:foregroundMark x1="71445" y1="12630" x2="64258" y2="1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93" t="15284" r="24541"/>
          <a:stretch/>
        </p:blipFill>
        <p:spPr>
          <a:xfrm>
            <a:off x="3151449" y="1896666"/>
            <a:ext cx="5054600" cy="411951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75192E4-25FE-9609-B604-D2340303B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2" y="-60774"/>
            <a:ext cx="8304212" cy="1079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 eaLnBrk="1" hangingPunct="1">
              <a:defRPr/>
            </a:pPr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Zawory trójdrogowe -  systemy zabezpieczeń</a:t>
            </a:r>
            <a:endParaRPr lang="pl-PL" altLang="pl-PL" sz="2400" b="1" kern="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954966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77B2F90B-5122-4C3F-B5CA-9B9F66CE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7034" y="291809"/>
            <a:ext cx="9320099" cy="1381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800" b="1" kern="0" dirty="0">
                <a:solidFill>
                  <a:srgbClr val="1B015B"/>
                </a:solidFill>
                <a:latin typeface="Montserrat SemiBold" panose="00000700000000000000" pitchFamily="2" charset="-18"/>
              </a:rPr>
              <a:t>Kurki kulowe z instalacją By-pass </a:t>
            </a:r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xmlns="" id="{F8849D7B-1105-473B-866F-34F670BF32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622" y="670619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97E3FE5E-3F7B-49EE-96EA-815D54B3A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9" y="-153379"/>
            <a:ext cx="8304212" cy="1079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 eaLnBrk="1" hangingPunct="1">
              <a:defRPr/>
            </a:pPr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Pozostałe zastosowania</a:t>
            </a:r>
            <a:endParaRPr lang="pl-PL" altLang="pl-PL" sz="2400" b="1" kern="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4" name="Picture 25" descr="logo andrex vg">
            <a:extLst>
              <a:ext uri="{FF2B5EF4-FFF2-40B4-BE49-F238E27FC236}">
                <a16:creationId xmlns:a16="http://schemas.microsoft.com/office/drawing/2014/main" xmlns="" id="{93693142-BE5C-E197-1486-4B2DD631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D7D2221-2337-6D3E-D678-0F8F04F00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4230" y="890473"/>
            <a:ext cx="6858000" cy="51435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D410FF3-90D1-E938-BD77-99D32CAFB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0" r="3401"/>
          <a:stretch/>
        </p:blipFill>
        <p:spPr>
          <a:xfrm rot="5400000">
            <a:off x="53311" y="1616000"/>
            <a:ext cx="5218289" cy="533215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BA362BA4-FA97-4946-9B36-9F2BC22F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6595" y="284676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8590910-6A01-35DB-455B-BCBA6B26EC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0631"/>
          <a:stretch/>
        </p:blipFill>
        <p:spPr>
          <a:xfrm rot="5400000">
            <a:off x="8231600" y="-1195312"/>
            <a:ext cx="2714846" cy="51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08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6F0B2F1-C363-1DD6-5C8F-B2FD5615C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402" y="1594415"/>
            <a:ext cx="2311858" cy="5030305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Zawory kulowe sterowane / z elementami automatyki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D3BE5A6-C82D-49E1-8372-412D1B286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" y="1841781"/>
            <a:ext cx="4572002" cy="394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wyposażone w: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+  napęd elektryczny 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+  jednostkę  </a:t>
            </a: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fail</a:t>
            </a: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safe</a:t>
            </a:r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Jednostka </a:t>
            </a: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fail</a:t>
            </a: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</a:t>
            </a:r>
            <a:r>
              <a:rPr lang="pl-PL" altLang="pl-PL" sz="1400" b="1" kern="0" dirty="0" err="1">
                <a:solidFill>
                  <a:srgbClr val="10003E"/>
                </a:solidFill>
                <a:latin typeface="Montserrat SemiBold"/>
              </a:rPr>
              <a:t>safe</a:t>
            </a:r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 FQM firmy AUMA stanowi niezawodne rozwiązanie napędowe do awaryjnego otwierania lub zamykania armatur również bez użycia prądu elektrycznego. Wymagany w sytuacji awaryjnej moment obrotowy zapewnia mechanicznie energia skumulowana w pakiecie sprężyn.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BD2AA00-5657-D5ED-003C-6CC963BD9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526" y="1294218"/>
            <a:ext cx="4990980" cy="374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476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3578" y="3"/>
            <a:ext cx="4162425" cy="1082675"/>
          </a:xfrm>
        </p:spPr>
        <p:txBody>
          <a:bodyPr/>
          <a:lstStyle/>
          <a:p>
            <a:pPr algn="l"/>
            <a:r>
              <a:rPr lang="pl-PL" altLang="ru-RU" sz="2400" dirty="0">
                <a:solidFill>
                  <a:srgbClr val="10003E"/>
                </a:solidFill>
                <a:latin typeface="Montserrat SemiBold"/>
              </a:rPr>
              <a:t>Zakres produkcji 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  <p:sp>
        <p:nvSpPr>
          <p:cNvPr id="7175" name="Prostokąt 10">
            <a:extLst>
              <a:ext uri="{FF2B5EF4-FFF2-40B4-BE49-F238E27FC236}">
                <a16:creationId xmlns:a16="http://schemas.microsoft.com/office/drawing/2014/main" xmlns="" id="{54C4A407-1750-4F98-8096-FAA48126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1612898"/>
            <a:ext cx="832485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pl-PL" altLang="pl-PL" sz="1600" dirty="0">
                <a:solidFill>
                  <a:srgbClr val="10003E"/>
                </a:solidFill>
                <a:latin typeface="Montserrat SemiBold"/>
              </a:rPr>
              <a:t>Średnica nominalna : </a:t>
            </a:r>
            <a:r>
              <a:rPr lang="pl-PL" altLang="pl-PL" sz="1400" dirty="0">
                <a:solidFill>
                  <a:srgbClr val="10003E"/>
                </a:solidFill>
                <a:latin typeface="Montserrat SemiBold"/>
              </a:rPr>
              <a:t>		      </a:t>
            </a:r>
            <a:r>
              <a:rPr lang="pl-PL" altLang="pl-PL" sz="1400" b="1" dirty="0">
                <a:solidFill>
                  <a:srgbClr val="10003E"/>
                </a:solidFill>
                <a:latin typeface="Montserrat SemiBold"/>
              </a:rPr>
              <a:t>DN6÷DN300  	       NPS1/4” ÷ NPS12”  </a:t>
            </a:r>
            <a:endParaRPr lang="pl-PL" altLang="pl-PL" sz="1400" dirty="0">
              <a:solidFill>
                <a:srgbClr val="10003E"/>
              </a:solidFill>
              <a:latin typeface="Montserrat SemiBold" panose="00000700000000000000" pitchFamily="2" charset="0"/>
            </a:endParaRPr>
          </a:p>
          <a:p>
            <a:pPr eaLnBrk="1" hangingPunct="1">
              <a:spcBef>
                <a:spcPct val="30000"/>
              </a:spcBef>
              <a:buNone/>
            </a:pPr>
            <a:r>
              <a:rPr lang="pl-PL" altLang="pl-PL" sz="1600" dirty="0">
                <a:solidFill>
                  <a:srgbClr val="10003E"/>
                </a:solidFill>
                <a:latin typeface="Montserrat SemiBold"/>
              </a:rPr>
              <a:t>Temperatura :</a:t>
            </a:r>
            <a:r>
              <a:rPr lang="pl-PL" altLang="pl-PL" sz="1400" dirty="0">
                <a:solidFill>
                  <a:srgbClr val="10003E"/>
                </a:solidFill>
                <a:latin typeface="Montserrat SemiBold"/>
              </a:rPr>
              <a:t>			                         </a:t>
            </a:r>
            <a:r>
              <a:rPr lang="pl-PL" altLang="pl-PL" sz="1400" b="1" dirty="0">
                <a:solidFill>
                  <a:srgbClr val="00B0F0"/>
                </a:solidFill>
                <a:latin typeface="Montserrat SemiBold"/>
              </a:rPr>
              <a:t>-196°C </a:t>
            </a:r>
            <a:r>
              <a:rPr lang="pl-PL" altLang="pl-PL" sz="1400" b="1" dirty="0">
                <a:solidFill>
                  <a:srgbClr val="10003E"/>
                </a:solidFill>
                <a:latin typeface="Montserrat SemiBold"/>
              </a:rPr>
              <a:t>÷ </a:t>
            </a:r>
            <a:r>
              <a:rPr lang="pl-PL" altLang="pl-PL" sz="1400" b="1" dirty="0">
                <a:solidFill>
                  <a:srgbClr val="FF0000"/>
                </a:solidFill>
                <a:latin typeface="Montserrat SemiBold"/>
              </a:rPr>
              <a:t>+400°C</a:t>
            </a:r>
            <a:r>
              <a:rPr lang="pl-PL" altLang="pl-PL" sz="1400" dirty="0">
                <a:solidFill>
                  <a:srgbClr val="10003E"/>
                </a:solidFill>
                <a:latin typeface="Montserrat SemiBold"/>
              </a:rPr>
              <a:t>; </a:t>
            </a:r>
            <a:endParaRPr lang="pl-PL" altLang="pl-PL" sz="1400" dirty="0">
              <a:solidFill>
                <a:srgbClr val="10003E"/>
              </a:solidFill>
              <a:latin typeface="Montserrat SemiBold" panose="00000700000000000000" pitchFamily="2" charset="0"/>
            </a:endParaRPr>
          </a:p>
          <a:p>
            <a:pPr eaLnBrk="1" hangingPunct="1">
              <a:spcBef>
                <a:spcPct val="30000"/>
              </a:spcBef>
              <a:buNone/>
            </a:pPr>
            <a:r>
              <a:rPr lang="pl-PL" altLang="pl-PL" sz="1600" dirty="0">
                <a:solidFill>
                  <a:srgbClr val="10003E"/>
                </a:solidFill>
                <a:latin typeface="Montserrat SemiBold"/>
              </a:rPr>
              <a:t>Ciśnienie nominalne :</a:t>
            </a:r>
            <a:r>
              <a:rPr lang="pl-PL" altLang="pl-PL" sz="1400" dirty="0">
                <a:solidFill>
                  <a:srgbClr val="10003E"/>
                </a:solidFill>
                <a:latin typeface="Montserrat SemiBold"/>
              </a:rPr>
              <a:t>	                                 </a:t>
            </a:r>
            <a:r>
              <a:rPr lang="pl-PL" altLang="pl-PL" sz="1400" b="1" dirty="0">
                <a:solidFill>
                  <a:srgbClr val="10003E"/>
                </a:solidFill>
                <a:latin typeface="Montserrat SemiBold"/>
              </a:rPr>
              <a:t>PN6÷PN420            CLASS150÷2500 </a:t>
            </a:r>
            <a:endParaRPr lang="pl-PL" altLang="pl-PL" sz="1400" dirty="0">
              <a:solidFill>
                <a:srgbClr val="10003E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25C292F-19E5-B37D-DFC8-96467E11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8" t="18723" r="15971" b="11568"/>
          <a:stretch>
            <a:fillRect/>
          </a:stretch>
        </p:blipFill>
        <p:spPr bwMode="auto">
          <a:xfrm>
            <a:off x="6128543" y="2564639"/>
            <a:ext cx="277336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5F44E51-BBB7-C976-6551-E75CA81D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26" t="14661" r="19928" b="18500"/>
          <a:stretch>
            <a:fillRect/>
          </a:stretch>
        </p:blipFill>
        <p:spPr bwMode="auto">
          <a:xfrm>
            <a:off x="2693193" y="2591627"/>
            <a:ext cx="26638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179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Instalacje </a:t>
            </a:r>
            <a:r>
              <a:rPr lang="pl-PL" altLang="pl-PL" sz="2400" b="1" dirty="0" err="1">
                <a:solidFill>
                  <a:srgbClr val="10003E"/>
                </a:solidFill>
                <a:latin typeface="Montserrat SemiBold"/>
              </a:rPr>
              <a:t>Ppoż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6667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8778" y="20355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446588D-4482-39D5-43FB-E2345FB2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806450"/>
            <a:ext cx="7539606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BA22196-B893-1823-5D66-AA645629A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9" t="38628" b="13745"/>
          <a:stretch/>
        </p:blipFill>
        <p:spPr>
          <a:xfrm>
            <a:off x="13398" y="3953212"/>
            <a:ext cx="6582318" cy="294004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7485644-1871-BB73-9663-454F8B15ECF4}"/>
              </a:ext>
            </a:extLst>
          </p:cNvPr>
          <p:cNvSpPr txBox="1"/>
          <p:nvPr/>
        </p:nvSpPr>
        <p:spPr>
          <a:xfrm>
            <a:off x="7603428" y="2861244"/>
            <a:ext cx="3882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Przykład</a:t>
            </a:r>
          </a:p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Kurki kulowe sterowane ręcznie lub napędem elektrycznym</a:t>
            </a:r>
          </a:p>
          <a:p>
            <a:pPr algn="l"/>
            <a:endParaRPr lang="pl-PL" altLang="pl-PL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endParaRPr lang="pl-PL" altLang="pl-PL" b="1" kern="0" dirty="0">
              <a:solidFill>
                <a:srgbClr val="10003E"/>
              </a:solidFill>
              <a:latin typeface="Montserrat SemiBold"/>
            </a:endParaRPr>
          </a:p>
          <a:p>
            <a:pPr algn="l"/>
            <a:r>
              <a:rPr lang="pl-PL" altLang="pl-PL" b="1" kern="0" dirty="0">
                <a:solidFill>
                  <a:srgbClr val="10003E"/>
                </a:solidFill>
                <a:latin typeface="Montserrat SemiBold"/>
              </a:rPr>
              <a:t>Kurki odporna na wodę oraz środki gaśnicze – pianotwórcze 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8013EAE-44D4-CBA9-3BB1-31CB573970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" y="835876"/>
            <a:ext cx="6582318" cy="30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07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Usługi dodatkowe – serwis 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464034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61F8B3A-BFA7-4402-D860-71E487559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699" y="2679124"/>
            <a:ext cx="6044056" cy="40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31A6B6B2-CB49-2F5E-17DC-9BD2D6656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482" y="934627"/>
            <a:ext cx="4351795" cy="95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Serwis gwarancyjny oraz pogwarancyjny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0F64FD8-8C31-0675-6F6E-C1DF997FC3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278"/>
            <a:ext cx="5939191" cy="445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85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-52388"/>
            <a:ext cx="9676792" cy="1082675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Usługi dodatkowe – regeneracja armatury </a:t>
            </a:r>
          </a:p>
        </p:txBody>
      </p:sp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31A6B6B2-CB49-2F5E-17DC-9BD2D6656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668642"/>
            <a:ext cx="6284936" cy="374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pl-PL" altLang="pl-PL" sz="1400" b="1" dirty="0">
                <a:solidFill>
                  <a:srgbClr val="10003E"/>
                </a:solidFill>
                <a:latin typeface="Montserrat SemiBold" panose="00000700000000000000" pitchFamily="2" charset="0"/>
              </a:rPr>
              <a:t>ZAKRES PRAC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Diagnostyka problemu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Demontaż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Wymiana uszczelek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Polerowanie, docieranie elementu dociskowego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Uzupełnianie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Montaż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Próby szczelności </a:t>
            </a:r>
          </a:p>
          <a:p>
            <a:pPr marL="285750" indent="-285750" algn="l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10003E"/>
                </a:solidFill>
                <a:latin typeface="Montserrat SemiBold" panose="00000700000000000000" pitchFamily="2" charset="0"/>
              </a:rPr>
              <a:t>Malowanie</a:t>
            </a:r>
          </a:p>
        </p:txBody>
      </p:sp>
      <p:pic>
        <p:nvPicPr>
          <p:cNvPr id="6" name="Obraz 5" descr="Obraz zawierający wewnątrz, ściana, osoba, młynarz&#10;&#10;Opis wygenerowany automatycznie">
            <a:extLst>
              <a:ext uri="{FF2B5EF4-FFF2-40B4-BE49-F238E27FC236}">
                <a16:creationId xmlns:a16="http://schemas.microsoft.com/office/drawing/2014/main" xmlns="" id="{92E6AAF3-D804-18D6-D816-1652A812A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52" y="1030287"/>
            <a:ext cx="3624465" cy="2416310"/>
          </a:xfrm>
          <a:prstGeom prst="rect">
            <a:avLst/>
          </a:prstGeom>
        </p:spPr>
      </p:pic>
      <p:pic>
        <p:nvPicPr>
          <p:cNvPr id="9" name="Obraz 8" descr="Obraz zawierający osoba, mężczyzna, wewnątrz, projektor&#10;&#10;Opis wygenerowany automatycznie">
            <a:extLst>
              <a:ext uri="{FF2B5EF4-FFF2-40B4-BE49-F238E27FC236}">
                <a16:creationId xmlns:a16="http://schemas.microsoft.com/office/drawing/2014/main" xmlns="" id="{AA610E74-77E4-7633-C861-0DE1B7375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52" y="4047723"/>
            <a:ext cx="3624467" cy="2416311"/>
          </a:xfrm>
          <a:prstGeom prst="rect">
            <a:avLst/>
          </a:prstGeom>
        </p:spPr>
      </p:pic>
      <p:pic>
        <p:nvPicPr>
          <p:cNvPr id="10" name="Obraz 9" descr="Obraz zawierający osoba&#10;&#10;Opis wygenerowany automatycznie">
            <a:extLst>
              <a:ext uri="{FF2B5EF4-FFF2-40B4-BE49-F238E27FC236}">
                <a16:creationId xmlns:a16="http://schemas.microsoft.com/office/drawing/2014/main" xmlns="" id="{6E41707F-4556-A52A-18E0-A3D7DB54AC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94" y="4575920"/>
            <a:ext cx="2521215" cy="18881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7DC854F-6210-4FF3-6232-184580E9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147" y="4047723"/>
            <a:ext cx="3624466" cy="24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5596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130" y="0"/>
            <a:ext cx="7539606" cy="1082675"/>
          </a:xfrm>
        </p:spPr>
        <p:txBody>
          <a:bodyPr/>
          <a:lstStyle/>
          <a:p>
            <a:pPr algn="l"/>
            <a:r>
              <a:rPr lang="pl-PL" altLang="ru-RU" sz="2400" dirty="0">
                <a:solidFill>
                  <a:srgbClr val="10003E"/>
                </a:solidFill>
                <a:latin typeface="Montserrat SemiBold"/>
              </a:rPr>
              <a:t>Kurki kulowe – zastosowania nietuzinkowe 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8">
            <a:extLst>
              <a:ext uri="{FF2B5EF4-FFF2-40B4-BE49-F238E27FC236}">
                <a16:creationId xmlns:a16="http://schemas.microsoft.com/office/drawing/2014/main" xmlns="" id="{827A2C73-B53D-ADD0-0CBC-BA937EF4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98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3BC7D35-B83A-5711-95C1-3FE08525E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30" y="1441451"/>
            <a:ext cx="3428598" cy="457146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1C8AA7F-A4DC-EF45-A047-789BEDA12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32" y="1441451"/>
            <a:ext cx="3428598" cy="45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395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3CA04EB2-7F77-41A8-AD45-229DFFF6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0702" y="488950"/>
            <a:ext cx="5934203" cy="861033"/>
          </a:xfrm>
        </p:spPr>
        <p:txBody>
          <a:bodyPr/>
          <a:lstStyle/>
          <a:p>
            <a:r>
              <a:rPr lang="pl-PL" altLang="pl-PL" sz="2400" b="1" dirty="0">
                <a:solidFill>
                  <a:srgbClr val="10003E"/>
                </a:solidFill>
                <a:latin typeface="Montserrat SemiBold"/>
              </a:rPr>
              <a:t>DZIĘKUJĘ ZA UWAGĘ</a:t>
            </a:r>
          </a:p>
        </p:txBody>
      </p:sp>
      <p:pic>
        <p:nvPicPr>
          <p:cNvPr id="3" name="Picture 25" descr="logo andrex vg">
            <a:extLst>
              <a:ext uri="{FF2B5EF4-FFF2-40B4-BE49-F238E27FC236}">
                <a16:creationId xmlns:a16="http://schemas.microsoft.com/office/drawing/2014/main" xmlns="" id="{545B72E0-DD99-1D8C-5A59-7523993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88" y="365712"/>
            <a:ext cx="1634532" cy="44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3B6E8BE-FD69-5195-866D-4E352CF8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2857" y="171449"/>
            <a:ext cx="1242821" cy="124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9525A2D1-EF76-C5C6-8A54-912A9ED19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263" y="6599109"/>
            <a:ext cx="4505465" cy="3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pl-PL" sz="1400" b="1" kern="0" dirty="0">
                <a:solidFill>
                  <a:srgbClr val="10003E"/>
                </a:solidFill>
                <a:latin typeface="Montserrat SemiBold"/>
              </a:rPr>
              <a:t>Instalacje procesowe na terenie LERG Pustków</a:t>
            </a:r>
          </a:p>
          <a:p>
            <a:pPr algn="l"/>
            <a:endParaRPr lang="pl-PL" altLang="pl-PL" sz="1400" b="1" kern="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1DC36A3-5FF3-62E2-6DC5-158781FB6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97" y="1392635"/>
            <a:ext cx="7581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1610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44" y="1062432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Wyroby wykonywane w najnowszych technologiach cięcia, obróbki skrawaniem oraz spawania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469C6EC5-7CE1-4241-AC17-EB0A07B10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43" y="-74986"/>
            <a:ext cx="8459955" cy="10826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>
              <a:defRPr/>
            </a:pPr>
            <a:r>
              <a:rPr lang="pl-PL" altLang="pl-PL" sz="2400" kern="0" dirty="0">
                <a:solidFill>
                  <a:srgbClr val="10003E"/>
                </a:solidFill>
                <a:latin typeface="Montserrat SemiBold" panose="00000700000000000000" pitchFamily="2" charset="-18"/>
              </a:rPr>
              <a:t>Technologia produkcji kurków kulowych </a:t>
            </a:r>
            <a:endParaRPr lang="pl-PL" altLang="pl-PL" sz="2400" kern="0" dirty="0">
              <a:solidFill>
                <a:srgbClr val="1B015B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3" name="Obraz 2" descr="Obraz zawierający obiekt na zewnątrz&#10;&#10;Opis wygenerowany automatycznie">
            <a:extLst>
              <a:ext uri="{FF2B5EF4-FFF2-40B4-BE49-F238E27FC236}">
                <a16:creationId xmlns:a16="http://schemas.microsoft.com/office/drawing/2014/main" xmlns="" id="{9CE107A3-90B7-AE34-9FF2-C3B12FD22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24" y="1952897"/>
            <a:ext cx="2983527" cy="22324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7E0A31D-A341-064B-2560-79227874C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48" y="1674724"/>
            <a:ext cx="4210051" cy="28066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2BDFA03-56D8-41E5-D62C-7F6BFFB9F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9" y="1656860"/>
            <a:ext cx="4236844" cy="2824563"/>
          </a:xfrm>
          <a:prstGeom prst="rect">
            <a:avLst/>
          </a:prstGeom>
        </p:spPr>
      </p:pic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8A1D1C2F-AFB3-9F76-B370-DE2A154F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14B29BB5-5081-EE14-A1C6-32561546A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Obraz zawierający osoba&#10;&#10;Opis wygenerowany automatycznie">
            <a:extLst>
              <a:ext uri="{FF2B5EF4-FFF2-40B4-BE49-F238E27FC236}">
                <a16:creationId xmlns:a16="http://schemas.microsoft.com/office/drawing/2014/main" xmlns="" id="{CB82DC86-F8D7-8419-7E86-15E43C1699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184" y="4626978"/>
            <a:ext cx="2872589" cy="21512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44C41BC-BEE8-2C9B-720F-A6E9BA8477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682" y="4582646"/>
            <a:ext cx="3354537" cy="215404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160DF422-DE4C-0B4C-D9DC-7C73E63AB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1173"/>
            <a:ext cx="12701601" cy="6879173"/>
          </a:xfrm>
          <a:prstGeom prst="rect">
            <a:avLst/>
          </a:prstGeom>
        </p:spPr>
      </p:pic>
      <p:pic>
        <p:nvPicPr>
          <p:cNvPr id="9218" name="Picture 5" descr="logo andrex biale">
            <a:extLst>
              <a:ext uri="{FF2B5EF4-FFF2-40B4-BE49-F238E27FC236}">
                <a16:creationId xmlns:a16="http://schemas.microsoft.com/office/drawing/2014/main" xmlns="" id="{7CD0B5D6-8587-4464-A19D-B8DF1CB1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091" y="6113466"/>
            <a:ext cx="72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>
            <a:extLst>
              <a:ext uri="{FF2B5EF4-FFF2-40B4-BE49-F238E27FC236}">
                <a16:creationId xmlns:a16="http://schemas.microsoft.com/office/drawing/2014/main" xmlns="" id="{147278AC-1807-4818-820E-AC008EF6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3" y="165097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Koncepcja zastosowania armatury odcinającej – jednego producenta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9220" name="Picture 10" descr="logo andrex vg białe">
            <a:extLst>
              <a:ext uri="{FF2B5EF4-FFF2-40B4-BE49-F238E27FC236}">
                <a16:creationId xmlns:a16="http://schemas.microsoft.com/office/drawing/2014/main" xmlns="" id="{18F415B8-2416-4598-9FB6-FD9D756A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6218238"/>
            <a:ext cx="1295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9D488C6D-5985-16D0-675B-AA1F8F4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8357" y="144661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51BFE469-1264-5B3F-E3B8-17B5DC43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57" y="6529077"/>
            <a:ext cx="118217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b="1" dirty="0">
                <a:solidFill>
                  <a:srgbClr val="10003E"/>
                </a:solidFill>
                <a:latin typeface="Montserrat SemiBold"/>
              </a:rPr>
              <a:t>Źródło: komunikaty prasowe PERN, https://www.pern.pl</a:t>
            </a:r>
            <a:endParaRPr lang="pl-PL" altLang="pl-PL" sz="105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32010244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12987A44-F293-AFC2-A31E-0A95E78E08C7}"/>
              </a:ext>
            </a:extLst>
          </p:cNvPr>
          <p:cNvGrpSpPr/>
          <p:nvPr/>
        </p:nvGrpSpPr>
        <p:grpSpPr>
          <a:xfrm>
            <a:off x="2020552" y="1082678"/>
            <a:ext cx="25880717" cy="4424038"/>
            <a:chOff x="-3830084" y="1292427"/>
            <a:chExt cx="25880717" cy="4424038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9EBBE663-22BD-078A-CDBC-CA22E250D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26" t="14661" r="19928" b="18500"/>
            <a:stretch>
              <a:fillRect/>
            </a:stretch>
          </p:blipFill>
          <p:spPr bwMode="auto">
            <a:xfrm>
              <a:off x="-3830084" y="1292428"/>
              <a:ext cx="5645932" cy="427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286B2EBF-914C-B3B6-3CC2-B08DD746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2062" y="1292427"/>
              <a:ext cx="5709772" cy="4424036"/>
            </a:xfrm>
            <a:prstGeom prst="rect">
              <a:avLst/>
            </a:prstGeom>
          </p:spPr>
        </p:pic>
        <p:pic>
          <p:nvPicPr>
            <p:cNvPr id="6" name="Picture 10" descr="kurki w1">
              <a:extLst>
                <a:ext uri="{FF2B5EF4-FFF2-40B4-BE49-F238E27FC236}">
                  <a16:creationId xmlns:a16="http://schemas.microsoft.com/office/drawing/2014/main" xmlns="" id="{3166FAB6-689A-3146-1FB3-C5EEDF7A1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303" y="1443321"/>
              <a:ext cx="5545192" cy="427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4D05357E-82E0-032C-82D1-A5AF97AB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978" y="1443320"/>
              <a:ext cx="5564655" cy="4273143"/>
            </a:xfrm>
            <a:prstGeom prst="rect">
              <a:avLst/>
            </a:prstGeom>
          </p:spPr>
        </p:pic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22D8BF43-5738-E8EF-20B3-2DD819BE6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615" y="5393369"/>
            <a:ext cx="11821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Kurki kulowe: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Nisko i średnio ciśnieniowe: PN16, PN25, PN40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3560F15-DF08-A215-6D4C-991555C33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3"/>
            <a:ext cx="8370254" cy="1082675"/>
          </a:xfrm>
        </p:spPr>
        <p:txBody>
          <a:bodyPr/>
          <a:lstStyle/>
          <a:p>
            <a:pPr algn="l"/>
            <a:r>
              <a:rPr lang="pl-PL" altLang="ru-RU" sz="2400" dirty="0">
                <a:solidFill>
                  <a:srgbClr val="10003E"/>
                </a:solidFill>
                <a:latin typeface="Montserrat SemiBold"/>
              </a:rPr>
              <a:t>Zakres produkcji armatury dla baz paliw 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10" name="Picture 25" descr="logo andrex vg">
            <a:extLst>
              <a:ext uri="{FF2B5EF4-FFF2-40B4-BE49-F238E27FC236}">
                <a16:creationId xmlns:a16="http://schemas.microsoft.com/office/drawing/2014/main" xmlns="" id="{70FBBA70-C0D3-36AA-D896-C2FF7F9D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28">
            <a:extLst>
              <a:ext uri="{FF2B5EF4-FFF2-40B4-BE49-F238E27FC236}">
                <a16:creationId xmlns:a16="http://schemas.microsoft.com/office/drawing/2014/main" xmlns="" id="{3E5968D0-BA25-4C16-D8FC-D62C4B788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748A28-D622-86FB-24B7-94656BDC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678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12987A44-F293-AFC2-A31E-0A95E78E08C7}"/>
              </a:ext>
            </a:extLst>
          </p:cNvPr>
          <p:cNvGrpSpPr/>
          <p:nvPr/>
        </p:nvGrpSpPr>
        <p:grpSpPr>
          <a:xfrm>
            <a:off x="-3814844" y="1274128"/>
            <a:ext cx="25880717" cy="4424037"/>
            <a:chOff x="-3830084" y="1292428"/>
            <a:chExt cx="25880717" cy="442403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9EBBE663-22BD-078A-CDBC-CA22E250D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26" t="14661" r="19928" b="18500"/>
            <a:stretch>
              <a:fillRect/>
            </a:stretch>
          </p:blipFill>
          <p:spPr bwMode="auto">
            <a:xfrm>
              <a:off x="-3830084" y="1292428"/>
              <a:ext cx="5645932" cy="427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286B2EBF-914C-B3B6-3CC2-B08DD746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2062" y="1443321"/>
              <a:ext cx="5515027" cy="4273144"/>
            </a:xfrm>
            <a:prstGeom prst="rect">
              <a:avLst/>
            </a:prstGeom>
          </p:spPr>
        </p:pic>
        <p:pic>
          <p:nvPicPr>
            <p:cNvPr id="6" name="Picture 10" descr="kurki w1">
              <a:extLst>
                <a:ext uri="{FF2B5EF4-FFF2-40B4-BE49-F238E27FC236}">
                  <a16:creationId xmlns:a16="http://schemas.microsoft.com/office/drawing/2014/main" xmlns="" id="{3166FAB6-689A-3146-1FB3-C5EEDF7A1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303" y="1443321"/>
              <a:ext cx="5545192" cy="427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4D05357E-82E0-032C-82D1-A5AF97AB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978" y="1443320"/>
              <a:ext cx="5564655" cy="4273143"/>
            </a:xfrm>
            <a:prstGeom prst="rect">
              <a:avLst/>
            </a:prstGeom>
          </p:spPr>
        </p:pic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68011FFD-E540-23C0-AF96-5468F9AC9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93" y="5698166"/>
            <a:ext cx="11821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Kurki kulowe: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Wysokociśnieniowe; PN63, PN100, PN160</a:t>
            </a:r>
          </a:p>
        </p:txBody>
      </p:sp>
      <p:pic>
        <p:nvPicPr>
          <p:cNvPr id="16" name="Picture 25" descr="logo andrex vg">
            <a:extLst>
              <a:ext uri="{FF2B5EF4-FFF2-40B4-BE49-F238E27FC236}">
                <a16:creationId xmlns:a16="http://schemas.microsoft.com/office/drawing/2014/main" xmlns="" id="{4C9DBC26-3B48-78C8-6ED9-3846446B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8">
            <a:extLst>
              <a:ext uri="{FF2B5EF4-FFF2-40B4-BE49-F238E27FC236}">
                <a16:creationId xmlns:a16="http://schemas.microsoft.com/office/drawing/2014/main" xmlns="" id="{2C5063A8-F6A3-264F-B757-65555A8764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B4228F1B-FFE1-892C-2F10-909DC139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7833AFB-F856-61C9-4563-F0D091B28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4" y="3"/>
            <a:ext cx="8370254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yriad Pro" pitchFamily="34" charset="0"/>
              </a:defRPr>
            </a:lvl9pPr>
          </a:lstStyle>
          <a:p>
            <a:pPr algn="l"/>
            <a:r>
              <a:rPr lang="pl-PL" altLang="ru-RU" sz="2400" kern="0">
                <a:solidFill>
                  <a:srgbClr val="10003E"/>
                </a:solidFill>
                <a:latin typeface="Montserrat SemiBold"/>
              </a:rPr>
              <a:t>Zakres produkcji armatury dla baz paliw </a:t>
            </a:r>
            <a:endParaRPr lang="pl-PL" altLang="pl-PL" sz="2400" b="1" kern="0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0943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0B10B55D-21E6-407B-A307-0AA47D090FCD}"/>
              </a:ext>
            </a:extLst>
          </p:cNvPr>
          <p:cNvGrpSpPr/>
          <p:nvPr/>
        </p:nvGrpSpPr>
        <p:grpSpPr>
          <a:xfrm>
            <a:off x="-10459484" y="1292428"/>
            <a:ext cx="25880717" cy="4424037"/>
            <a:chOff x="-3830084" y="1292428"/>
            <a:chExt cx="25880717" cy="4424037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xmlns="" id="{810261C3-98AE-DFD3-C611-B5943DF0D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26" t="14661" r="19928" b="18500"/>
            <a:stretch>
              <a:fillRect/>
            </a:stretch>
          </p:blipFill>
          <p:spPr bwMode="auto">
            <a:xfrm>
              <a:off x="-3830084" y="1292428"/>
              <a:ext cx="5645932" cy="427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843B53BB-98A4-8BC9-19DE-C1B716E6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2062" y="1443321"/>
              <a:ext cx="5515027" cy="4273144"/>
            </a:xfrm>
            <a:prstGeom prst="rect">
              <a:avLst/>
            </a:prstGeom>
          </p:spPr>
        </p:pic>
        <p:pic>
          <p:nvPicPr>
            <p:cNvPr id="13" name="Picture 10" descr="kurki w1">
              <a:extLst>
                <a:ext uri="{FF2B5EF4-FFF2-40B4-BE49-F238E27FC236}">
                  <a16:creationId xmlns:a16="http://schemas.microsoft.com/office/drawing/2014/main" xmlns="" id="{421D862D-72B7-E7B9-7F2C-3A15AB438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303" y="1443321"/>
              <a:ext cx="5545192" cy="427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xmlns="" id="{A459254D-21E4-A07F-874C-3F5BBD50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978" y="1443320"/>
              <a:ext cx="5564655" cy="4273143"/>
            </a:xfrm>
            <a:prstGeom prst="rect">
              <a:avLst/>
            </a:prstGeom>
          </p:spPr>
        </p:pic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B16BDAA5-A4B4-7962-D913-DC9D67E5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959" y="5713351"/>
            <a:ext cx="11821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Kurki kulowe: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Trójdrogowe i czterodrogowe </a:t>
            </a:r>
          </a:p>
        </p:txBody>
      </p:sp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94CDD4E8-9670-2249-723C-9D4022F4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9AAD1342-D01A-39A0-D1A8-E1A66B301F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44DCCFAC-6958-414A-A3B4-9A57A98E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5CBF55A-134E-B5F5-357B-0B5B7B1E3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3"/>
            <a:ext cx="8370254" cy="1082675"/>
          </a:xfrm>
        </p:spPr>
        <p:txBody>
          <a:bodyPr/>
          <a:lstStyle/>
          <a:p>
            <a:pPr algn="l"/>
            <a:r>
              <a:rPr lang="pl-PL" altLang="ru-RU" sz="2400" dirty="0">
                <a:solidFill>
                  <a:srgbClr val="10003E"/>
                </a:solidFill>
                <a:latin typeface="Montserrat SemiBold"/>
              </a:rPr>
              <a:t>Zakres produkcji armatury dla baz paliw 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88018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0B10B55D-21E6-407B-A307-0AA47D090FCD}"/>
              </a:ext>
            </a:extLst>
          </p:cNvPr>
          <p:cNvGrpSpPr/>
          <p:nvPr/>
        </p:nvGrpSpPr>
        <p:grpSpPr>
          <a:xfrm>
            <a:off x="-17012684" y="1292428"/>
            <a:ext cx="25880717" cy="4424037"/>
            <a:chOff x="-3830084" y="1292428"/>
            <a:chExt cx="25880717" cy="4424037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xmlns="" id="{810261C3-98AE-DFD3-C611-B5943DF0D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26" t="14661" r="19928" b="18500"/>
            <a:stretch>
              <a:fillRect/>
            </a:stretch>
          </p:blipFill>
          <p:spPr bwMode="auto">
            <a:xfrm>
              <a:off x="-3830084" y="1292428"/>
              <a:ext cx="5645932" cy="4273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843B53BB-98A4-8BC9-19DE-C1B716E6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2062" y="1443321"/>
              <a:ext cx="5515027" cy="4273144"/>
            </a:xfrm>
            <a:prstGeom prst="rect">
              <a:avLst/>
            </a:prstGeom>
          </p:spPr>
        </p:pic>
        <p:pic>
          <p:nvPicPr>
            <p:cNvPr id="13" name="Picture 10" descr="kurki w1">
              <a:extLst>
                <a:ext uri="{FF2B5EF4-FFF2-40B4-BE49-F238E27FC236}">
                  <a16:creationId xmlns:a16="http://schemas.microsoft.com/office/drawing/2014/main" xmlns="" id="{421D862D-72B7-E7B9-7F2C-3A15AB438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303" y="1443321"/>
              <a:ext cx="5545192" cy="427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xmlns="" id="{A459254D-21E4-A07F-874C-3F5BBD50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978" y="1443320"/>
              <a:ext cx="5564655" cy="4273143"/>
            </a:xfrm>
            <a:prstGeom prst="rect">
              <a:avLst/>
            </a:prstGeom>
          </p:spPr>
        </p:pic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B2C6D306-42EA-CA9F-4F0A-7D218FE82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378" y="5892439"/>
            <a:ext cx="11821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pl-PL" altLang="pl-PL" sz="1800" b="1" dirty="0">
                <a:solidFill>
                  <a:srgbClr val="10003E"/>
                </a:solidFill>
                <a:latin typeface="Montserrat SemiBold"/>
              </a:rPr>
              <a:t>Przezierniki i wzierniki </a:t>
            </a:r>
            <a:endParaRPr lang="pl-PL" altLang="pl-PL" sz="1800" dirty="0">
              <a:solidFill>
                <a:srgbClr val="10003E"/>
              </a:solidFill>
              <a:latin typeface="Montserrat SemiBold"/>
            </a:endParaRPr>
          </a:p>
        </p:txBody>
      </p:sp>
      <p:pic>
        <p:nvPicPr>
          <p:cNvPr id="6" name="Picture 25" descr="logo andrex vg">
            <a:extLst>
              <a:ext uri="{FF2B5EF4-FFF2-40B4-BE49-F238E27FC236}">
                <a16:creationId xmlns:a16="http://schemas.microsoft.com/office/drawing/2014/main" xmlns="" id="{63B4C05F-AE9C-2C7F-5EC2-37F615E1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94" y="6378246"/>
            <a:ext cx="914082" cy="2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8">
            <a:extLst>
              <a:ext uri="{FF2B5EF4-FFF2-40B4-BE49-F238E27FC236}">
                <a16:creationId xmlns:a16="http://schemas.microsoft.com/office/drawing/2014/main" xmlns="" id="{2A5649B6-5C64-48B1-3984-01EC38B0AD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806450"/>
            <a:ext cx="12178602" cy="0"/>
          </a:xfrm>
          <a:prstGeom prst="line">
            <a:avLst/>
          </a:prstGeom>
          <a:noFill/>
          <a:ln w="63500">
            <a:solidFill>
              <a:srgbClr val="1B01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DE5E4D8F-3BE6-D53C-8AF9-F30E1030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678" y="17145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B1DA57E1-0620-8476-1739-B474C9D80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494" y="3"/>
            <a:ext cx="8370254" cy="1082675"/>
          </a:xfrm>
        </p:spPr>
        <p:txBody>
          <a:bodyPr/>
          <a:lstStyle/>
          <a:p>
            <a:pPr algn="l"/>
            <a:r>
              <a:rPr lang="pl-PL" altLang="ru-RU" sz="2400" dirty="0">
                <a:solidFill>
                  <a:srgbClr val="10003E"/>
                </a:solidFill>
                <a:latin typeface="Montserrat SemiBold"/>
              </a:rPr>
              <a:t>Zakres produkcji armatury dla baz paliw </a:t>
            </a:r>
            <a:endParaRPr lang="pl-PL" altLang="pl-PL" sz="2400" b="1" dirty="0">
              <a:solidFill>
                <a:srgbClr val="10003E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93525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F4894655B6B048A3A6AC2E63D2BF13" ma:contentTypeVersion="2" ma:contentTypeDescription="Create a new document." ma:contentTypeScope="" ma:versionID="a9f61021ac87b358d1bcd091b434b8f0">
  <xsd:schema xmlns:xsd="http://www.w3.org/2001/XMLSchema" xmlns:xs="http://www.w3.org/2001/XMLSchema" xmlns:p="http://schemas.microsoft.com/office/2006/metadata/properties" xmlns:ns3="2205395a-4645-474d-951e-9080920062be" targetNamespace="http://schemas.microsoft.com/office/2006/metadata/properties" ma:root="true" ma:fieldsID="5a8f026dd018a83445ebc44f55d73b33" ns3:_="">
    <xsd:import namespace="2205395a-4645-474d-951e-9080920062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05395a-4645-474d-951e-9080920062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8CC7F0-5205-4791-BC93-E03D6E8CB0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05395a-4645-474d-951e-9080920062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5AB1D9-464F-4D89-B309-696FE781E6B6}">
  <ds:schemaRefs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2205395a-4645-474d-951e-9080920062b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CECFD6A-7D9B-40A4-A15C-3036AD0669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7926</TotalTime>
  <Words>1153</Words>
  <Application>Microsoft Office PowerPoint</Application>
  <PresentationFormat>Panoramiczny</PresentationFormat>
  <Paragraphs>252</Paragraphs>
  <Slides>34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0" baseType="lpstr">
      <vt:lpstr>Calibri</vt:lpstr>
      <vt:lpstr>Montserrat SemiBold</vt:lpstr>
      <vt:lpstr>Myriad Web</vt:lpstr>
      <vt:lpstr>Arial</vt:lpstr>
      <vt:lpstr>Myriad Pro</vt:lpstr>
      <vt:lpstr>Projekt domyślny</vt:lpstr>
      <vt:lpstr>Prezentacja programu PowerPoint</vt:lpstr>
      <vt:lpstr>Prezentacja programu PowerPoint</vt:lpstr>
      <vt:lpstr>Zakres produkcji </vt:lpstr>
      <vt:lpstr>Prezentacja programu PowerPoint</vt:lpstr>
      <vt:lpstr>Prezentacja programu PowerPoint</vt:lpstr>
      <vt:lpstr>Zakres produkcji armatury dla baz paliw </vt:lpstr>
      <vt:lpstr>Prezentacja programu PowerPoint</vt:lpstr>
      <vt:lpstr>Zakres produkcji armatury dla baz paliw </vt:lpstr>
      <vt:lpstr>Zakres produkcji armatury dla baz paliw </vt:lpstr>
      <vt:lpstr>Zawory – zastosowanie wg czynników</vt:lpstr>
      <vt:lpstr>Prezentacja programu PowerPoint</vt:lpstr>
      <vt:lpstr>Prezentacja programu PowerPoint</vt:lpstr>
      <vt:lpstr>Prezentacja programu PowerPoint</vt:lpstr>
      <vt:lpstr>Prezentacja programu PowerPoint</vt:lpstr>
      <vt:lpstr>Fronty– kolejowe oraz samochodowe  </vt:lpstr>
      <vt:lpstr>Prezentacja programu PowerPoint</vt:lpstr>
      <vt:lpstr>Fronty - Przezierniki – kolejny filar ANDREX</vt:lpstr>
      <vt:lpstr>Pompownie technologiczne </vt:lpstr>
      <vt:lpstr>Pompownie c.d</vt:lpstr>
      <vt:lpstr>Pompownie technologiczne </vt:lpstr>
      <vt:lpstr>Pompownie technologiczne </vt:lpstr>
      <vt:lpstr>Pompownie technologiczne </vt:lpstr>
      <vt:lpstr>Zbiorniki armatura odcianąjąca  </vt:lpstr>
      <vt:lpstr>Zbiorniki -  armatura odcinająca z kolumnami </vt:lpstr>
      <vt:lpstr>Zbiorniki podziemne </vt:lpstr>
      <vt:lpstr>Prezentacja programu PowerPoint</vt:lpstr>
      <vt:lpstr>Prezentacja programu PowerPoint</vt:lpstr>
      <vt:lpstr>Prezentacja programu PowerPoint</vt:lpstr>
      <vt:lpstr>Zawory kulowe sterowane / z elementami automatyki</vt:lpstr>
      <vt:lpstr>Instalacje Ppoż</vt:lpstr>
      <vt:lpstr>Usługi dodatkowe – serwis </vt:lpstr>
      <vt:lpstr>Usługi dodatkowe – regeneracja armatury </vt:lpstr>
      <vt:lpstr>Kurki kulowe – zastosowania nietuzinkowe 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Aga</dc:creator>
  <cp:lastModifiedBy>kgrzelak</cp:lastModifiedBy>
  <cp:revision>505</cp:revision>
  <dcterms:created xsi:type="dcterms:W3CDTF">2014-01-02T12:08:34Z</dcterms:created>
  <dcterms:modified xsi:type="dcterms:W3CDTF">2025-09-15T11:38:42Z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0x010100E5F4894655B6B048A3A6AC2E63D2BF13</vt:lpwstr>
  </property>
</Properties>
</file>