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9" r:id="rId2"/>
    <p:sldId id="270" r:id="rId3"/>
    <p:sldId id="271" r:id="rId4"/>
    <p:sldId id="290" r:id="rId5"/>
    <p:sldId id="297" r:id="rId6"/>
    <p:sldId id="278" r:id="rId7"/>
    <p:sldId id="318" r:id="rId8"/>
    <p:sldId id="342" r:id="rId9"/>
    <p:sldId id="307" r:id="rId10"/>
    <p:sldId id="344" r:id="rId11"/>
    <p:sldId id="345" r:id="rId12"/>
    <p:sldId id="308" r:id="rId13"/>
    <p:sldId id="310" r:id="rId14"/>
    <p:sldId id="311" r:id="rId15"/>
    <p:sldId id="346" r:id="rId16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9"/>
    <a:srgbClr val="8A959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793" autoAdjust="0"/>
  </p:normalViewPr>
  <p:slideViewPr>
    <p:cSldViewPr>
      <p:cViewPr varScale="1">
        <p:scale>
          <a:sx n="106" d="100"/>
          <a:sy n="106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2130" tIns="46064" rIns="92130" bIns="46064" rtlCol="0"/>
          <a:lstStyle>
            <a:lvl1pPr algn="l">
              <a:defRPr sz="13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2130" tIns="46064" rIns="92130" bIns="46064" rtlCol="0"/>
          <a:lstStyle>
            <a:lvl1pPr algn="r">
              <a:defRPr sz="1300"/>
            </a:lvl1pPr>
          </a:lstStyle>
          <a:p>
            <a:pPr>
              <a:defRPr/>
            </a:pPr>
            <a:fld id="{099BD3E9-E7FB-4BBB-8EAA-4DBBFB9E6F00}" type="datetimeFigureOut">
              <a:rPr lang="fr-CH"/>
              <a:pPr>
                <a:defRPr/>
              </a:pPr>
              <a:t>27.08.2025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2130" tIns="46064" rIns="92130" bIns="4606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lIns="92130" tIns="46064" rIns="92130" bIns="46064" rtlCol="0" anchor="b"/>
          <a:lstStyle>
            <a:lvl1pPr algn="r">
              <a:defRPr sz="1300"/>
            </a:lvl1pPr>
          </a:lstStyle>
          <a:p>
            <a:pPr>
              <a:defRPr/>
            </a:pPr>
            <a:fld id="{A0AB1DB5-2C5E-4BA3-B703-AB238B83BEAB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47193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Arial" charset="0"/>
                <a:ea typeface="ヒラギノ角ゴ Pro W3" pitchFamily="-80" charset="-128"/>
                <a:cs typeface="+mn-cs"/>
              </a:defRPr>
            </a:lvl1pPr>
          </a:lstStyle>
          <a:p>
            <a:pPr>
              <a:defRPr/>
            </a:pPr>
            <a:fld id="{6BF14F41-4293-4FB1-97BA-F6C623D6EA8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928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de-DE">
                <a:latin typeface="Arial" pitchFamily="34" charset="0"/>
                <a:ea typeface="ヒラギノ角ゴ Pro W3"/>
                <a:cs typeface="ヒラギノ角ゴ Pro W3"/>
              </a:rPr>
              <a:t>Thank you for your visit.</a:t>
            </a:r>
          </a:p>
          <a:p>
            <a:r>
              <a:rPr lang="fr-CH" altLang="de-DE">
                <a:latin typeface="Arial" pitchFamily="34" charset="0"/>
                <a:ea typeface="ヒラギノ角ゴ Pro W3"/>
                <a:cs typeface="ヒラギノ角ゴ Pro W3"/>
              </a:rPr>
              <a:t>You are here at home.</a:t>
            </a:r>
          </a:p>
          <a:p>
            <a:r>
              <a:rPr lang="fr-CH" altLang="de-DE">
                <a:latin typeface="Arial" pitchFamily="34" charset="0"/>
                <a:ea typeface="ヒラギノ角ゴ Pro W3"/>
                <a:cs typeface="ヒラギノ角ゴ Pro W3"/>
              </a:rPr>
              <a:t>Don’t hesitate to ask all you questions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42AD9A-91C3-44A3-9322-9315DF9B742E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werPonit-Vorlage_Titel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111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35"/>
          <p:cNvSpPr txBox="1">
            <a:spLocks noChangeArrowheads="1"/>
          </p:cNvSpPr>
          <p:nvPr userDrawn="1"/>
        </p:nvSpPr>
        <p:spPr bwMode="auto">
          <a:xfrm>
            <a:off x="6686550" y="5516563"/>
            <a:ext cx="24320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lnSpc>
                <a:spcPts val="1300"/>
              </a:lnSpc>
              <a:defRPr/>
            </a:pPr>
            <a:r>
              <a:rPr lang="fr-FR" sz="1000" b="1" dirty="0"/>
              <a:t>Emile EGGER &amp; Cie SA</a:t>
            </a:r>
          </a:p>
          <a:p>
            <a:pPr>
              <a:lnSpc>
                <a:spcPts val="1300"/>
              </a:lnSpc>
              <a:defRPr/>
            </a:pPr>
            <a:r>
              <a:rPr lang="fr-FR" sz="1000" b="1" dirty="0"/>
              <a:t>Route de Neuchâtel 36</a:t>
            </a:r>
          </a:p>
          <a:p>
            <a:pPr>
              <a:lnSpc>
                <a:spcPts val="1300"/>
              </a:lnSpc>
              <a:defRPr/>
            </a:pPr>
            <a:r>
              <a:rPr lang="fr-FR" sz="1000" b="1" dirty="0"/>
              <a:t>CH – 2088 Cressier</a:t>
            </a:r>
          </a:p>
          <a:p>
            <a:pPr>
              <a:lnSpc>
                <a:spcPts val="1300"/>
              </a:lnSpc>
              <a:defRPr/>
            </a:pPr>
            <a:r>
              <a:rPr lang="fr-FR" sz="1000" b="1" dirty="0"/>
              <a:t>Phone: +41(0)32 758 71 11</a:t>
            </a:r>
          </a:p>
          <a:p>
            <a:pPr>
              <a:lnSpc>
                <a:spcPts val="1300"/>
              </a:lnSpc>
              <a:defRPr/>
            </a:pPr>
            <a:r>
              <a:rPr lang="fr-FR" sz="1000" b="1" dirty="0"/>
              <a:t>Fax:      +41(0)32 757 22 90</a:t>
            </a:r>
          </a:p>
          <a:p>
            <a:pPr>
              <a:lnSpc>
                <a:spcPts val="1300"/>
              </a:lnSpc>
              <a:defRPr/>
            </a:pPr>
            <a:r>
              <a:rPr lang="fr-FR" sz="1000" b="1" dirty="0"/>
              <a:t>Web:     www.eggerpumps.com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151335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83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79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werPonit-Vorlage_Inhalt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28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77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2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13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27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10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990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312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1"/>
          <p:cNvSpPr txBox="1">
            <a:spLocks noChangeArrowheads="1"/>
          </p:cNvSpPr>
          <p:nvPr/>
        </p:nvSpPr>
        <p:spPr bwMode="auto">
          <a:xfrm>
            <a:off x="539750" y="53975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fr-FR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3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032"/>
          <p:cNvSpPr txBox="1">
            <a:spLocks noChangeArrowheads="1"/>
          </p:cNvSpPr>
          <p:nvPr/>
        </p:nvSpPr>
        <p:spPr bwMode="auto">
          <a:xfrm>
            <a:off x="1862138" y="3929063"/>
            <a:ext cx="62388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en-GB" i="1" dirty="0" err="1"/>
              <a:t>Zastosownie</a:t>
            </a:r>
            <a:r>
              <a:rPr lang="en-GB" i="1" dirty="0"/>
              <a:t> i </a:t>
            </a:r>
            <a:r>
              <a:rPr lang="en-GB" i="1" dirty="0" err="1"/>
              <a:t>eksploatacja</a:t>
            </a:r>
            <a:r>
              <a:rPr lang="en-GB" i="1" dirty="0"/>
              <a:t> pomp </a:t>
            </a:r>
            <a:r>
              <a:rPr lang="en-GB" i="1" dirty="0" err="1"/>
              <a:t>pionowych</a:t>
            </a:r>
            <a:r>
              <a:rPr lang="en-GB" i="1" dirty="0"/>
              <a:t> Egger </a:t>
            </a:r>
            <a:endParaRPr lang="de-DE" sz="1600" b="1" dirty="0">
              <a:solidFill>
                <a:srgbClr val="8A9598"/>
              </a:solidFill>
              <a:latin typeface="+mj-lt"/>
            </a:endParaRPr>
          </a:p>
        </p:txBody>
      </p:sp>
      <p:pic>
        <p:nvPicPr>
          <p:cNvPr id="3" name="Obraz 2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F3752AE8-9574-8416-9627-57FC50340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268760"/>
            <a:ext cx="2261616" cy="13075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260648"/>
            <a:ext cx="6846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Pionowa konstrukcja pompy ściekowej SG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322263" y="1146175"/>
            <a:ext cx="482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e-DE" altLang="de-DE" sz="1400" dirty="0" err="1"/>
              <a:t>Pumping</a:t>
            </a:r>
            <a:r>
              <a:rPr lang="de-DE" altLang="de-DE" sz="1400" dirty="0"/>
              <a:t> </a:t>
            </a:r>
            <a:r>
              <a:rPr lang="de-DE" altLang="de-DE" sz="1400" dirty="0" err="1"/>
              <a:t>station</a:t>
            </a:r>
            <a:r>
              <a:rPr lang="de-DE" altLang="de-DE" sz="1400" dirty="0"/>
              <a:t> </a:t>
            </a:r>
            <a:r>
              <a:rPr lang="de-DE" altLang="de-DE" sz="1400" dirty="0" err="1"/>
              <a:t>of</a:t>
            </a:r>
            <a:r>
              <a:rPr lang="de-DE" altLang="de-DE" sz="1400" dirty="0"/>
              <a:t> a </a:t>
            </a:r>
            <a:r>
              <a:rPr lang="de-DE" altLang="de-DE" sz="1400" dirty="0" err="1"/>
              <a:t>sugar</a:t>
            </a:r>
            <a:r>
              <a:rPr lang="de-DE" altLang="de-DE" sz="1400" dirty="0"/>
              <a:t> plant.</a:t>
            </a:r>
          </a:p>
          <a:p>
            <a:r>
              <a:rPr lang="de-DE" altLang="de-DE" sz="1400" dirty="0"/>
              <a:t>3 x EO 10-400 SG4 LB6B (600kW)</a:t>
            </a:r>
          </a:p>
          <a:p>
            <a:r>
              <a:rPr lang="de-DE" altLang="de-DE" sz="1400" dirty="0"/>
              <a:t>L = 2‘800 mm; Q = 3‘000 m3/h; p = 5,0 bar; n = 1450 </a:t>
            </a:r>
            <a:r>
              <a:rPr lang="de-DE" altLang="de-DE" sz="1400" dirty="0" err="1"/>
              <a:t>rpm</a:t>
            </a:r>
            <a:endParaRPr lang="de-DE" altLang="de-DE" sz="1400" dirty="0"/>
          </a:p>
        </p:txBody>
      </p:sp>
      <p:pic>
        <p:nvPicPr>
          <p:cNvPr id="31748" name="Picture 2053" descr="C:\Post\Ip-302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133600"/>
            <a:ext cx="668496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E363A89C-2A51-4318-FE12-126F6D685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47" y="1010696"/>
            <a:ext cx="1540990" cy="890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Cantilever SO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graphicFrame>
        <p:nvGraphicFramePr>
          <p:cNvPr id="33795" name="Objekt 1"/>
          <p:cNvGraphicFramePr>
            <a:graphicFrameLocks noChangeAspect="1"/>
          </p:cNvGraphicFramePr>
          <p:nvPr/>
        </p:nvGraphicFramePr>
        <p:xfrm>
          <a:off x="1258888" y="1484313"/>
          <a:ext cx="115252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6118550" imgH="32247619" progId="MSPhotoEd.3">
                  <p:embed/>
                </p:oleObj>
              </mc:Choice>
              <mc:Fallback>
                <p:oleObj name="Photo Editor Photo" r:id="rId2" imgW="16118550" imgH="32247619" progId="MSPhotoEd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84313"/>
                        <a:ext cx="115252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kt 2"/>
          <p:cNvGraphicFramePr>
            <a:graphicFrameLocks noChangeAspect="1"/>
          </p:cNvGraphicFramePr>
          <p:nvPr/>
        </p:nvGraphicFramePr>
        <p:xfrm>
          <a:off x="4427538" y="1485900"/>
          <a:ext cx="1377950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9104762" imgH="34857143" progId="MSPhotoEd.3">
                  <p:embed/>
                </p:oleObj>
              </mc:Choice>
              <mc:Fallback>
                <p:oleObj name="Photo Editor Photo" r:id="rId4" imgW="19104762" imgH="34857143" progId="MSPhotoEd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485900"/>
                        <a:ext cx="1377950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4212" y="1146175"/>
            <a:ext cx="57599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Instalacja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mokro</a:t>
            </a:r>
            <a:r>
              <a:rPr lang="en-GB" sz="1600" dirty="0">
                <a:latin typeface="+mj-lt"/>
              </a:rPr>
              <a:t> </a:t>
            </a:r>
            <a:r>
              <a:rPr lang="pl-PL" sz="1600" dirty="0">
                <a:latin typeface="+mj-lt"/>
              </a:rPr>
              <a:t>          </a:t>
            </a:r>
            <a:r>
              <a:rPr lang="en-GB" sz="1600" dirty="0">
                <a:latin typeface="+mj-lt"/>
              </a:rPr>
              <a:t>	 </a:t>
            </a:r>
            <a:r>
              <a:rPr lang="pl-PL" sz="1600" dirty="0">
                <a:latin typeface="+mj-lt"/>
              </a:rPr>
              <a:t>	</a:t>
            </a:r>
            <a:r>
              <a:rPr lang="en-GB" sz="1600" dirty="0" err="1">
                <a:latin typeface="+mj-lt"/>
              </a:rPr>
              <a:t>Instalacja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sucho</a:t>
            </a:r>
            <a:r>
              <a:rPr lang="pl-PL" sz="1600" dirty="0">
                <a:latin typeface="+mj-lt"/>
              </a:rPr>
              <a:t> </a:t>
            </a:r>
            <a:endParaRPr lang="en-GB" sz="1600" dirty="0">
              <a:latin typeface="+mj-lt"/>
            </a:endParaRPr>
          </a:p>
        </p:txBody>
      </p:sp>
      <p:pic>
        <p:nvPicPr>
          <p:cNvPr id="8" name="Picture 7" descr="DCP0102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475" y="3860800"/>
            <a:ext cx="3438525" cy="257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X:\PU Allgemein+Infos\Photos allg\KA Konz Umbau 2006 05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3438525" cy="257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A4CD8B1-FD5C-7E3A-5FEA-FF96D2CFC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04" y="1019175"/>
            <a:ext cx="1541536" cy="8912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 altLang="de-DE"/>
          </a:p>
        </p:txBody>
      </p:sp>
      <p:sp>
        <p:nvSpPr>
          <p:cNvPr id="34819" name="Espace réservé du contenu 5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 altLang="de-DE"/>
          </a:p>
        </p:txBody>
      </p:sp>
      <p:pic>
        <p:nvPicPr>
          <p:cNvPr id="34820" name="Picture 4" descr="PowerPonit-Vorlage_Inhal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Cantilever SO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194175" y="2565400"/>
            <a:ext cx="28829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Pionowe wspornikowe pompy wirowe Turo® typu SO </a:t>
            </a:r>
          </a:p>
          <a:p>
            <a:pPr algn="ctr" eaLnBrk="1" hangingPunct="1">
              <a:defRPr/>
            </a:pPr>
            <a:endParaRPr lang="pl-PL" sz="1600" dirty="0">
              <a:latin typeface="+mj-lt"/>
            </a:endParaRP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Wykonane z żeliwa</a:t>
            </a:r>
          </a:p>
          <a:p>
            <a:pPr algn="ctr" eaLnBrk="1" hangingPunct="1">
              <a:defRPr/>
            </a:pPr>
            <a:endParaRPr lang="pl-PL" sz="1600" dirty="0">
              <a:latin typeface="+mj-lt"/>
            </a:endParaRP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Zastosowanie do oczyszczania ścieków: Ścieki z zawartością piasku. </a:t>
            </a:r>
          </a:p>
          <a:p>
            <a:pPr algn="ctr" eaLnBrk="1" hangingPunct="1">
              <a:defRPr/>
            </a:pPr>
            <a:endParaRPr lang="pl-PL" sz="1600" dirty="0">
              <a:latin typeface="+mj-lt"/>
            </a:endParaRPr>
          </a:p>
          <a:p>
            <a:pPr algn="ctr" eaLnBrk="1" hangingPunct="1">
              <a:defRPr/>
            </a:pPr>
            <a:endParaRPr lang="pl-PL" sz="1600" dirty="0">
              <a:latin typeface="+mj-lt"/>
            </a:endParaRP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Od 2004 r. - Szwajcaria</a:t>
            </a:r>
            <a:endParaRPr lang="en-GB" sz="1600" dirty="0"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4" y="1247400"/>
            <a:ext cx="3719744" cy="513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633B8344-C8BA-2DE9-0385-5DE365AEE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960" y="972005"/>
            <a:ext cx="1541536" cy="891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Cantilever SO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757238" y="1146175"/>
            <a:ext cx="8929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Pionowa pompa wirowa Turo® typu </a:t>
            </a:r>
            <a:r>
              <a:rPr lang="pl-PL" sz="1600" dirty="0" err="1">
                <a:latin typeface="+mj-lt"/>
              </a:rPr>
              <a:t>Cantilever</a:t>
            </a:r>
            <a:r>
              <a:rPr lang="pl-PL" sz="1600" dirty="0">
                <a:latin typeface="+mj-lt"/>
              </a:rPr>
              <a:t> do odwadniania placów budowy</a:t>
            </a:r>
            <a:endParaRPr lang="en-GB" sz="1600" dirty="0">
              <a:latin typeface="+mj-lt"/>
            </a:endParaRPr>
          </a:p>
        </p:txBody>
      </p:sp>
      <p:pic>
        <p:nvPicPr>
          <p:cNvPr id="35844" name="Picture 3" descr="Cantileverpumpe auf HDI Baust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66960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39D6CD03-A747-AF67-3DC0-4B6D6201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31" y="869611"/>
            <a:ext cx="1541536" cy="8912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 altLang="de-DE"/>
          </a:p>
        </p:txBody>
      </p:sp>
      <p:sp>
        <p:nvSpPr>
          <p:cNvPr id="36867" name="Espace réservé du contenu 5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 altLang="de-DE"/>
          </a:p>
        </p:txBody>
      </p:sp>
      <p:pic>
        <p:nvPicPr>
          <p:cNvPr id="36868" name="Picture 4" descr="PowerPonit-Vorlage_Inhal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Cantilever SO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684213" y="1052513"/>
            <a:ext cx="89296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Pionowe wspornikowe pompy wirowe Turo® typu SO wykonane z żeliwa </a:t>
            </a: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z wirnikiem z twardego żeliwa</a:t>
            </a: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Zastosowanie w ceramice: Szlam ze szlifowania betonu i marmuru </a:t>
            </a: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od 1992 Niemcy</a:t>
            </a:r>
            <a:endParaRPr lang="en-GB" sz="1600" dirty="0">
              <a:latin typeface="+mj-lt"/>
            </a:endParaRPr>
          </a:p>
        </p:txBody>
      </p:sp>
      <p:pic>
        <p:nvPicPr>
          <p:cNvPr id="7" name="Picture 4" descr="Web page 00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54" y="2004776"/>
            <a:ext cx="6484210" cy="459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8F7B61D2-2328-2BB7-C833-D628FB547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331" y="869611"/>
            <a:ext cx="1541536" cy="8912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74597-9FAF-228D-02EE-1436E2D68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4E7B8A-1867-44F8-028C-80145FEEA4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21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 descr="http://eggerpumps.com/uploads/pics/iris_regulierschieber_bs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51250"/>
            <a:ext cx="2995612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6" descr="http://eggerpumps.com/uploads/pics/rohrbogen_pumpen_rpp_rpg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013200"/>
            <a:ext cx="39306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4" descr="http://eggerpumps.com/uploads/pics/prozesspumpen_eo_eos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6250"/>
            <a:ext cx="283845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http://eggerpumps.com/uploads/pics/freistrompumpen_t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321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79388" y="412750"/>
            <a:ext cx="6846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dirty="0">
                <a:solidFill>
                  <a:srgbClr val="8A9598"/>
                </a:solidFill>
                <a:latin typeface="+mj-lt"/>
              </a:rPr>
              <a:t>GAMA PRODUKTÓW</a:t>
            </a:r>
            <a:endParaRPr lang="de-DE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560388" y="2997200"/>
            <a:ext cx="2571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de-DE" sz="2000">
                <a:latin typeface="Calibri" pitchFamily="34" charset="0"/>
              </a:rPr>
              <a:t>Turo®  </a:t>
            </a:r>
          </a:p>
          <a:p>
            <a:pPr eaLnBrk="1" hangingPunct="1"/>
            <a:r>
              <a:rPr lang="en-GB" altLang="de-DE" sz="2000">
                <a:latin typeface="Calibri" pitchFamily="34" charset="0"/>
              </a:rPr>
              <a:t>Vortex pumps T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4073525" y="2628900"/>
            <a:ext cx="321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de-DE" sz="2000">
                <a:latin typeface="Calibri" pitchFamily="34" charset="0"/>
              </a:rPr>
              <a:t>Process</a:t>
            </a:r>
          </a:p>
          <a:p>
            <a:pPr eaLnBrk="1" hangingPunct="1"/>
            <a:r>
              <a:rPr lang="en-GB" altLang="de-DE" sz="2000">
                <a:latin typeface="Calibri" pitchFamily="34" charset="0"/>
              </a:rPr>
              <a:t>pumps EO/EOS</a:t>
            </a: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636588" y="6124575"/>
            <a:ext cx="3287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de-DE" sz="2000">
                <a:latin typeface="Calibri" pitchFamily="34" charset="0"/>
              </a:rPr>
              <a:t>Elbow pumps RPP/RPG</a:t>
            </a: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4067175" y="6102350"/>
            <a:ext cx="241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de-DE" sz="2000">
                <a:latin typeface="Calibri" pitchFamily="34" charset="0"/>
              </a:rPr>
              <a:t>Iris® diaphragm control valves BS</a:t>
            </a:r>
          </a:p>
        </p:txBody>
      </p:sp>
      <p:pic>
        <p:nvPicPr>
          <p:cNvPr id="3" name="Obraz 2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EC19B0DD-3724-78E9-5D32-7A5F22813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275" y="1012697"/>
            <a:ext cx="1619089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  <p:bldP spid="11273" grpId="0"/>
      <p:bldP spid="11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79388" y="412750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fr-FR" altLang="de-DE" sz="3300">
                <a:solidFill>
                  <a:srgbClr val="8A9598"/>
                </a:solidFill>
              </a:rPr>
              <a:t>Turo</a:t>
            </a:r>
            <a:r>
              <a:rPr lang="fr-FR" altLang="de-DE" sz="3200" baseline="30000">
                <a:solidFill>
                  <a:srgbClr val="8A9598"/>
                </a:solidFill>
              </a:rPr>
              <a:t>®</a:t>
            </a:r>
            <a:r>
              <a:rPr lang="fr-FR" altLang="de-DE" sz="3300">
                <a:solidFill>
                  <a:srgbClr val="8A9598"/>
                </a:solidFill>
              </a:rPr>
              <a:t> Vortex pump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18785" y="1289873"/>
            <a:ext cx="3744913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Wysoka wydajność hydrauliczna.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Niskie zużycie.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Duża zdolność przenoszenia ciał stałych.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Brak niszczenia ciał stałych.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Konstrukcja hydrauliczna umożliwia pracę w warunkach niskiego przepływu bez nadmiernych wibracji.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800" dirty="0">
                <a:latin typeface="+mj-lt"/>
              </a:rPr>
              <a:t>Opatentowana spiralna obudowa osiowa zwiększa koncentryczność konstrukcji.</a:t>
            </a:r>
            <a:endParaRPr lang="en-GB" sz="1800" dirty="0">
              <a:latin typeface="+mj-lt"/>
            </a:endParaRPr>
          </a:p>
        </p:txBody>
      </p:sp>
      <p:pic>
        <p:nvPicPr>
          <p:cNvPr id="12292" name="Picture 4" descr="Web page 012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40790" r="10905" b="11842"/>
          <a:stretch>
            <a:fillRect/>
          </a:stretch>
        </p:blipFill>
        <p:spPr bwMode="auto">
          <a:xfrm>
            <a:off x="30998" y="1124744"/>
            <a:ext cx="3959225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Tur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5" y="3916362"/>
            <a:ext cx="38163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79388" y="412750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 err="1">
                <a:solidFill>
                  <a:srgbClr val="8A9598"/>
                </a:solidFill>
                <a:latin typeface="+mj-lt"/>
              </a:rPr>
              <a:t>Turo</a:t>
            </a:r>
            <a:r>
              <a:rPr lang="fr-FR" sz="3200" baseline="30000" dirty="0">
                <a:solidFill>
                  <a:srgbClr val="8A9598"/>
                </a:solidFill>
                <a:latin typeface="+mj-lt"/>
              </a:rPr>
              <a:t>®</a:t>
            </a:r>
            <a:r>
              <a:rPr lang="fr-FR" sz="3300" dirty="0">
                <a:solidFill>
                  <a:srgbClr val="8A9598"/>
                </a:solidFill>
                <a:latin typeface="+mj-lt"/>
              </a:rPr>
              <a:t> Vortex </a:t>
            </a:r>
            <a:r>
              <a:rPr lang="fr-FR" sz="3300" dirty="0" err="1">
                <a:solidFill>
                  <a:srgbClr val="8A9598"/>
                </a:solidFill>
                <a:latin typeface="+mj-lt"/>
              </a:rPr>
              <a:t>pump</a:t>
            </a:r>
            <a:endParaRPr lang="fr-FR" sz="3300" dirty="0">
              <a:solidFill>
                <a:srgbClr val="8A9598"/>
              </a:solidFill>
              <a:latin typeface="+mj-lt"/>
            </a:endParaRPr>
          </a:p>
        </p:txBody>
      </p:sp>
      <p:pic>
        <p:nvPicPr>
          <p:cNvPr id="10" name="Picture 4" descr="TURO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58324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"/>
          <p:cNvSpPr>
            <a:spLocks noChangeAspect="1" noChangeArrowheads="1"/>
          </p:cNvSpPr>
          <p:nvPr/>
        </p:nvSpPr>
        <p:spPr bwMode="auto">
          <a:xfrm>
            <a:off x="611188" y="2809875"/>
            <a:ext cx="395287" cy="395288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GB" altLang="de-DE">
              <a:latin typeface="Calibri" pitchFamily="34" charset="0"/>
            </a:endParaRPr>
          </a:p>
        </p:txBody>
      </p:sp>
      <p:sp>
        <p:nvSpPr>
          <p:cNvPr id="13324" name="ZoneTexte 2"/>
          <p:cNvSpPr txBox="1">
            <a:spLocks noChangeArrowheads="1"/>
          </p:cNvSpPr>
          <p:nvPr/>
        </p:nvSpPr>
        <p:spPr bwMode="auto">
          <a:xfrm>
            <a:off x="250825" y="4365625"/>
            <a:ext cx="4249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pl-PL" altLang="de-DE" sz="1800" dirty="0"/>
              <a:t>15% kontaktu cieczy z wirnikiem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de-DE" sz="1800" dirty="0"/>
              <a:t>Zrównoważony przepływ</a:t>
            </a:r>
            <a:endParaRPr lang="fr-CH" altLang="de-DE" sz="1800" dirty="0"/>
          </a:p>
        </p:txBody>
      </p:sp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58AD2AD3-6269-652C-86E3-3B4A4C8B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23" y="988465"/>
            <a:ext cx="1685552" cy="974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077 3.7037E-7 C 0.01493 3.7037E-7 0.01962 0.00069 0.02414 3.7037E-7 C 0.03941 0.00069 0.05278 3.7037E-7 0.06789 0.00208 C 0.075 0.00602 0.07466 0.00602 0.07917 0.01065 C 0.08247 0.01412 0.08386 0.01366 0.0875 0.01944 C 0.09028 0.02454 0.09202 0.02755 0.09358 0.03356 C 0.09514 0.03958 0.09584 0.04792 0.09636 0.05602 C 0.0967 0.0669 0.09549 0.09792 0.09549 0.09954 C 0.09532 0.10393 0.09636 0.08125 0.09636 0.06597 C 0.09636 0.00718 0.09636 -0.19977 0.09636 -0.25278 " pathEditMode="relative" rAng="0" ptsTypes="fffffaffff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9427 -0.01597 C 0.39323 -0.01551 0.39011 -0.01551 0.3882 -0.01366 C 0.38629 -0.01181 0.38386 -0.00741 0.38299 -0.00463 C 0.38212 -0.00185 0.38212 0.00069 0.38247 0.00347 C 0.38281 0.00625 0.38386 0.00949 0.38559 0.01203 C 0.38733 0.01458 0.39045 0.01782 0.39271 0.01898 C 0.39497 0.02014 0.39653 0.0199 0.39896 0.01944 C 0.40139 0.01898 0.40486 0.01852 0.40747 0.01597 C 0.41007 0.01342 0.41285 0.00856 0.41476 0.00416 C 0.41667 -0.00023 0.41858 -0.00625 0.41927 -0.01111 C 0.41997 -0.01597 0.41945 -0.02084 0.41875 -0.025 C 0.41771 -0.0294 0.41667 -0.03287 0.41459 -0.03611 C 0.4125 -0.03935 0.41007 -0.04236 0.40643 -0.04445 C 0.40278 -0.04653 0.39792 -0.04815 0.39323 -0.04792 C 0.38542 -0.04699 0.38229 -0.04514 0.37813 -0.04352 C 0.375 -0.04213 0.36997 -0.03611 0.36563 -0.03056 C 0.36268 -0.025 0.36181 -0.02593 0.35903 -0.01528 C 0.35764 -0.01019 0.35677 -0.00278 0.35677 0.00278 C 0.35677 0.00833 0.35747 0.01296 0.35955 0.01875 C 0.36163 0.02453 0.36511 0.03264 0.36927 0.03773 C 0.37344 0.04305 0.38004 0.04699 0.38455 0.0493 C 0.38906 0.05162 0.39219 0.05139 0.39601 0.05139 C 0.39983 0.05139 0.40417 0.05092 0.40799 0.0493 C 0.41181 0.04768 0.41597 0.04467 0.41945 0.0419 C 0.42292 0.03912 0.4257 0.03634 0.42882 0.03217 C 0.43334 0.02662 0.43559 0.02176 0.43802 0.01666 C 0.44045 0.01157 0.44219 0.00509 0.44323 0.00069 C 0.44549 -0.00648 0.44445 -0.00625 0.44479 -0.00972 C 0.44514 -0.0132 0.44549 -0.01621 0.44497 -0.0206 C 0.44445 -0.025 0.44254 -0.03195 0.44132 -0.03658 C 0.43993 -0.04097 0.43872 -0.04422 0.43716 -0.04792 C 0.43559 -0.05162 0.43472 -0.0544 0.43177 -0.0581 C 0.42969 -0.06181 0.42361 -0.06736 0.41945 -0.0706 C 0.41476 -0.07431 0.41042 -0.07616 0.40625 -0.07778 C 0.40209 -0.0794 0.39809 -0.08033 0.39393 -0.08033 C 0.38976 -0.08033 0.38594 -0.07986 0.38143 -0.07847 C 0.37726 -0.07709 0.37118 -0.07385 0.36719 -0.07153 C 0.3632 -0.06898 0.36042 -0.06667 0.35747 -0.06366 C 0.35452 -0.06065 0.35174 -0.05718 0.34896 -0.05278 C 0.34601 -0.04838 0.34219 -0.04121 0.34028 -0.03727 C 0.33837 -0.03125 0.33559 -0.0213 0.3349 -0.01667 C 0.33351 -0.01019 0.33299 -0.0051 0.33299 0.00069 C 0.33299 0.00648 0.33386 0.01296 0.33455 0.01805 C 0.33525 0.02199 0.33629 0.02708 0.33768 0.03078 C 0.33889 0.03472 0.34063 0.03842 0.34219 0.0419 C 0.34393 0.04653 0.34445 0.04791 0.34688 0.05231 C 0.34983 0.05602 0.35452 0.06319 0.35799 0.06666 C 0.36042 0.06921 0.36441 0.07199 0.36771 0.07384 C 0.37101 0.07592 0.37396 0.07778 0.37761 0.07916 C 0.38247 0.08148 0.38542 0.08217 0.38976 0.08264 C 0.3941 0.0831 0.39983 0.08287 0.40417 0.08217 C 0.40643 0.08125 0.4132 0.07916 0.41563 0.07847 C 0.41684 0.07801 0.42761 0.07153 0.42761 0.07176 C 0.43091 0.06828 0.43455 0.0662 0.43716 0.06342 C 0.44184 0.05717 0.44445 0.05648 0.44792 0.05069 C 0.45156 0.04467 0.45504 0.03541 0.45764 0.03009 C 0.46025 0.02477 0.46025 0.02106 0.46146 0.01666 C 0.46302 0.01065 0.46268 0.00833 0.4632 0.00278 C 0.46372 -0.00278 0.46337 -0.00718 0.46389 -0.0125 C 0.46337 -0.01875 0.46354 -0.02616 0.46216 -0.03426 C 0.46077 -0.04236 0.45747 -0.05417 0.45521 -0.06158 C 0.45469 -0.06459 0.45209 -0.06945 0.44896 -0.07917 C 0.44445 -0.09121 0.44063 -0.09746 0.43959 -0.09954 C 0.43594 -0.1044 0.42934 -0.11528 0.4257 -0.12084 C 0.42379 -0.12361 0.41719 -0.13542 0.41528 -0.13843 C 0.41146 -0.14584 0.40886 -0.14792 0.40538 -0.15533 C 0.40278 -0.16273 0.39896 -0.1713 0.39688 -0.18056 C 0.39479 -0.18982 0.39375 -0.19838 0.39306 -0.21065 C 0.39236 -0.22292 0.39306 -0.24537 0.39306 -0.25463 " pathEditMode="relative" rAng="0" ptsTypes="aaaaaaaaaafaaffffaafaaaafafaafaffaafaafffafafffafafffffsfsfaffffffaaa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Untertitel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9388" y="412750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fr-FR" altLang="de-DE" sz="3300">
                <a:solidFill>
                  <a:srgbClr val="8A9598"/>
                </a:solidFill>
              </a:rPr>
              <a:t>Turo</a:t>
            </a:r>
            <a:r>
              <a:rPr lang="fr-FR" altLang="de-DE" sz="3200" baseline="30000">
                <a:solidFill>
                  <a:srgbClr val="8A9598"/>
                </a:solidFill>
              </a:rPr>
              <a:t>®</a:t>
            </a:r>
            <a:r>
              <a:rPr lang="fr-FR" altLang="de-DE" sz="3300">
                <a:solidFill>
                  <a:srgbClr val="8A9598"/>
                </a:solidFill>
              </a:rPr>
              <a:t> Vortex pump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-777875" y="981075"/>
            <a:ext cx="8929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Poziome pompy wirowe Turo® typu H wykonane ze stali nierdzewnej</a:t>
            </a:r>
          </a:p>
          <a:p>
            <a:pPr algn="ctr" eaLnBrk="1" hangingPunct="1">
              <a:defRPr/>
            </a:pPr>
            <a:r>
              <a:rPr lang="pl-PL" sz="1600" dirty="0">
                <a:latin typeface="+mj-lt"/>
              </a:rPr>
              <a:t>Zastosowanie chemiczne: Zasilanie filtra krystalizatora 2005 Niemcy</a:t>
            </a:r>
            <a:endParaRPr lang="en-GB" sz="1600" dirty="0">
              <a:latin typeface="+mj-lt"/>
            </a:endParaRPr>
          </a:p>
        </p:txBody>
      </p:sp>
      <p:pic>
        <p:nvPicPr>
          <p:cNvPr id="21" name="Picture 5" descr="125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073" y="2097342"/>
            <a:ext cx="6357982" cy="448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6" descr="125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2680" y="2900602"/>
            <a:ext cx="437553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 descr="125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1700" y="2854983"/>
            <a:ext cx="428429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ounded Rectangular Callout 8"/>
          <p:cNvSpPr/>
          <p:nvPr/>
        </p:nvSpPr>
        <p:spPr>
          <a:xfrm>
            <a:off x="2936875" y="2509838"/>
            <a:ext cx="1285875" cy="714375"/>
          </a:xfrm>
          <a:prstGeom prst="wedgeRoundRectCallout">
            <a:avLst>
              <a:gd name="adj1" fmla="val -60655"/>
              <a:gd name="adj2" fmla="val 19122"/>
              <a:gd name="adj3" fmla="val 1666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Before suction</a:t>
            </a:r>
          </a:p>
        </p:txBody>
      </p:sp>
      <p:sp>
        <p:nvSpPr>
          <p:cNvPr id="25" name="Rounded Rectangular Callout 9"/>
          <p:cNvSpPr/>
          <p:nvPr/>
        </p:nvSpPr>
        <p:spPr>
          <a:xfrm>
            <a:off x="2936875" y="4010025"/>
            <a:ext cx="1285875" cy="714375"/>
          </a:xfrm>
          <a:prstGeom prst="wedgeRoundRectCallout">
            <a:avLst>
              <a:gd name="adj1" fmla="val 60944"/>
              <a:gd name="adj2" fmla="val 16562"/>
              <a:gd name="adj3" fmla="val 1666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After discharge</a:t>
            </a:r>
          </a:p>
        </p:txBody>
      </p:sp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9A885532-638A-7504-BADF-D9A6B702C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590" y="805044"/>
            <a:ext cx="1619363" cy="93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pl-PL" dirty="0">
                <a:solidFill>
                  <a:srgbClr val="8A9598"/>
                </a:solidFill>
                <a:latin typeface="+mj-lt"/>
              </a:rPr>
              <a:t>Podstawowy zakres produkowanych urządzeń firmy </a:t>
            </a:r>
            <a:r>
              <a:rPr lang="pl-PL" dirty="0" err="1">
                <a:solidFill>
                  <a:srgbClr val="8A9598"/>
                </a:solidFill>
                <a:latin typeface="+mj-lt"/>
              </a:rPr>
              <a:t>Egger</a:t>
            </a:r>
            <a:endParaRPr lang="de-DE" dirty="0">
              <a:solidFill>
                <a:srgbClr val="8A9598"/>
              </a:solidFill>
              <a:latin typeface="+mj-lt"/>
            </a:endParaRPr>
          </a:p>
        </p:txBody>
      </p:sp>
      <p:grpSp>
        <p:nvGrpSpPr>
          <p:cNvPr id="28675" name="Groupe 10"/>
          <p:cNvGrpSpPr>
            <a:grpSpLocks/>
          </p:cNvGrpSpPr>
          <p:nvPr/>
        </p:nvGrpSpPr>
        <p:grpSpPr bwMode="auto">
          <a:xfrm>
            <a:off x="317500" y="1590675"/>
            <a:ext cx="6991350" cy="4927600"/>
            <a:chOff x="771478" y="281189"/>
            <a:chExt cx="7952628" cy="5956328"/>
          </a:xfrm>
        </p:grpSpPr>
        <p:pic>
          <p:nvPicPr>
            <p:cNvPr id="28679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7" t="30917" r="20322" b="1421"/>
            <a:stretch>
              <a:fillRect/>
            </a:stretch>
          </p:blipFill>
          <p:spPr bwMode="auto">
            <a:xfrm>
              <a:off x="2059192" y="2750344"/>
              <a:ext cx="742950" cy="132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2" b="612"/>
            <a:stretch>
              <a:fillRect/>
            </a:stretch>
          </p:blipFill>
          <p:spPr bwMode="auto">
            <a:xfrm>
              <a:off x="3673577" y="1643063"/>
              <a:ext cx="2143125" cy="220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1" b="2130"/>
            <a:stretch>
              <a:fillRect/>
            </a:stretch>
          </p:blipFill>
          <p:spPr bwMode="auto">
            <a:xfrm>
              <a:off x="3645003" y="3986213"/>
              <a:ext cx="2118683" cy="225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1" b="1790"/>
            <a:stretch>
              <a:fillRect/>
            </a:stretch>
          </p:blipFill>
          <p:spPr bwMode="auto">
            <a:xfrm>
              <a:off x="6427788" y="2000250"/>
              <a:ext cx="1981201" cy="133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1" b="2315"/>
            <a:stretch>
              <a:fillRect/>
            </a:stretch>
          </p:blipFill>
          <p:spPr bwMode="auto">
            <a:xfrm>
              <a:off x="6783388" y="4244976"/>
              <a:ext cx="1764061" cy="157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30" r="67732" b="1212"/>
            <a:stretch>
              <a:fillRect/>
            </a:stretch>
          </p:blipFill>
          <p:spPr bwMode="auto">
            <a:xfrm>
              <a:off x="2081973" y="1292291"/>
              <a:ext cx="1071564" cy="84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32" b="51430"/>
            <a:stretch>
              <a:fillRect/>
            </a:stretch>
          </p:blipFill>
          <p:spPr bwMode="auto">
            <a:xfrm>
              <a:off x="810086" y="1258624"/>
              <a:ext cx="123507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26" r="980" b="1134"/>
            <a:stretch>
              <a:fillRect/>
            </a:stretch>
          </p:blipFill>
          <p:spPr bwMode="auto">
            <a:xfrm>
              <a:off x="852948" y="2172781"/>
              <a:ext cx="626881" cy="190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9" r="42491" b="1053"/>
            <a:stretch>
              <a:fillRect/>
            </a:stretch>
          </p:blipFill>
          <p:spPr bwMode="auto">
            <a:xfrm>
              <a:off x="771478" y="4051299"/>
              <a:ext cx="823913" cy="197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8" name="Text Box 8"/>
            <p:cNvSpPr txBox="1">
              <a:spLocks noChangeArrowheads="1"/>
            </p:cNvSpPr>
            <p:nvPr/>
          </p:nvSpPr>
          <p:spPr bwMode="auto">
            <a:xfrm>
              <a:off x="861013" y="341603"/>
              <a:ext cx="2428875" cy="69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223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de-DE" sz="1600" dirty="0">
                  <a:latin typeface="Calibri" pitchFamily="34" charset="0"/>
                </a:rPr>
                <a:t>Dry well installations Horizontal &amp; Vertical</a:t>
              </a:r>
            </a:p>
          </p:txBody>
        </p:sp>
        <p:sp>
          <p:nvSpPr>
            <p:cNvPr id="28689" name="Text Box 21"/>
            <p:cNvSpPr txBox="1">
              <a:spLocks noChangeArrowheads="1"/>
            </p:cNvSpPr>
            <p:nvPr/>
          </p:nvSpPr>
          <p:spPr bwMode="auto">
            <a:xfrm>
              <a:off x="3645317" y="326438"/>
              <a:ext cx="2376488" cy="698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de-DE" sz="1600" dirty="0">
                  <a:latin typeface="Calibri" pitchFamily="34" charset="0"/>
                </a:rPr>
                <a:t>Wet well sump installations</a:t>
              </a:r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6133306" y="281189"/>
              <a:ext cx="2590800" cy="992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de-DE" sz="1600" dirty="0">
                  <a:latin typeface="Calibri" pitchFamily="34" charset="0"/>
                </a:rPr>
                <a:t>Submersible electric/hydraulic driven with/without agitator</a:t>
              </a:r>
            </a:p>
          </p:txBody>
        </p:sp>
      </p:grpSp>
      <p:cxnSp>
        <p:nvCxnSpPr>
          <p:cNvPr id="28676" name="Connecteur droit 6"/>
          <p:cNvCxnSpPr>
            <a:cxnSpLocks noChangeShapeType="1"/>
          </p:cNvCxnSpPr>
          <p:nvPr/>
        </p:nvCxnSpPr>
        <p:spPr bwMode="auto">
          <a:xfrm>
            <a:off x="2530475" y="2370138"/>
            <a:ext cx="0" cy="4260850"/>
          </a:xfrm>
          <a:prstGeom prst="line">
            <a:avLst/>
          </a:prstGeom>
          <a:noFill/>
          <a:ln w="63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7" name="Connecteur droit 24"/>
          <p:cNvCxnSpPr>
            <a:cxnSpLocks noChangeShapeType="1"/>
          </p:cNvCxnSpPr>
          <p:nvPr/>
        </p:nvCxnSpPr>
        <p:spPr bwMode="auto">
          <a:xfrm>
            <a:off x="5076825" y="2408238"/>
            <a:ext cx="0" cy="4260850"/>
          </a:xfrm>
          <a:prstGeom prst="line">
            <a:avLst/>
          </a:prstGeom>
          <a:noFill/>
          <a:ln w="63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509588" y="1125538"/>
            <a:ext cx="6411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23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de-DE" sz="1600" b="1" dirty="0">
                <a:solidFill>
                  <a:srgbClr val="0076B9"/>
                </a:solidFill>
                <a:latin typeface="Calibri" pitchFamily="34" charset="0"/>
              </a:rPr>
              <a:t>Każda konstrukcja może być wyposażona we wszystkie nasze układy hydrauliczne (Turo®, EO, EOS, ....).</a:t>
            </a:r>
            <a:endParaRPr lang="en-GB" altLang="de-DE" sz="1600" b="1" dirty="0">
              <a:solidFill>
                <a:srgbClr val="0076B9"/>
              </a:solidFill>
              <a:latin typeface="Calibri" pitchFamily="34" charset="0"/>
            </a:endParaRPr>
          </a:p>
        </p:txBody>
      </p:sp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A03231FF-A3CD-18D5-03AE-961F86C7F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329" y="967391"/>
            <a:ext cx="1517611" cy="8774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Pionowa pompa ściekowa SG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sp>
        <p:nvSpPr>
          <p:cNvPr id="29699" name="Text Box 14"/>
          <p:cNvSpPr txBox="1">
            <a:spLocks noChangeArrowheads="1"/>
          </p:cNvSpPr>
          <p:nvPr/>
        </p:nvSpPr>
        <p:spPr bwMode="auto">
          <a:xfrm>
            <a:off x="4284663" y="2265363"/>
            <a:ext cx="29543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de-DE" sz="1600" dirty="0">
                <a:latin typeface="Arial Narrow" pitchFamily="34" charset="0"/>
              </a:rPr>
              <a:t>Pionowe pompy z łożyskami pośrednimi i uszczelnieniem mechanicznym na końcu pompy.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de-DE" sz="1600" dirty="0">
                <a:latin typeface="Arial Narrow" pitchFamily="34" charset="0"/>
              </a:rPr>
              <a:t>Konstrukcja ta jest wykorzystywana od ponad 35 lat w wielu zakładach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de-DE" sz="1600" dirty="0">
                <a:latin typeface="Arial Narrow" pitchFamily="34" charset="0"/>
              </a:rPr>
              <a:t>Zarówno układ hydrauliczny Turo®, jak i EO/EOS mogą być montowane w tej konstrukcji.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de-DE" sz="1600" dirty="0">
                <a:latin typeface="Arial Narrow" pitchFamily="34" charset="0"/>
              </a:rPr>
              <a:t>Dostępne również z uszczelnieniem mechanicznym w układzie </a:t>
            </a:r>
            <a:r>
              <a:rPr lang="pl-PL" altLang="de-DE" sz="1600" dirty="0" err="1">
                <a:latin typeface="Arial Narrow" pitchFamily="34" charset="0"/>
              </a:rPr>
              <a:t>back</a:t>
            </a:r>
            <a:r>
              <a:rPr lang="pl-PL" altLang="de-DE" sz="1600" dirty="0">
                <a:latin typeface="Arial Narrow" pitchFamily="34" charset="0"/>
              </a:rPr>
              <a:t> to </a:t>
            </a:r>
            <a:r>
              <a:rPr lang="pl-PL" altLang="de-DE" sz="1600" dirty="0" err="1">
                <a:latin typeface="Arial Narrow" pitchFamily="34" charset="0"/>
              </a:rPr>
              <a:t>back</a:t>
            </a:r>
            <a:r>
              <a:rPr lang="pl-PL" altLang="de-DE" sz="1600" dirty="0">
                <a:latin typeface="Arial Narrow" pitchFamily="34" charset="0"/>
              </a:rPr>
              <a:t>.</a:t>
            </a:r>
            <a:endParaRPr lang="en-GB" altLang="de-DE" sz="1600" dirty="0">
              <a:latin typeface="Arial Narrow" pitchFamily="34" charset="0"/>
            </a:endParaRPr>
          </a:p>
        </p:txBody>
      </p:sp>
      <p:pic>
        <p:nvPicPr>
          <p:cNvPr id="29700" name="Picture 5" descr="X:\Tagungen Schulung Vorträge, VK-Sitzungen\Photos von Egger\SG-Prinzip, farbig, R-1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50"/>
            <a:ext cx="381635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D6F3E691-1507-D838-6355-F0C5E974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566" y="901581"/>
            <a:ext cx="1565906" cy="905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Pionowa pompa ściekowa SG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pic>
        <p:nvPicPr>
          <p:cNvPr id="60418" name="Picture 2" descr="X:\PU Allgemein+Infos\Photos allg\Professional Photos\2010-05\5 03,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755775"/>
            <a:ext cx="3087688" cy="451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757238" y="1146175"/>
            <a:ext cx="8929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600" dirty="0" err="1">
                <a:latin typeface="+mj-lt"/>
              </a:rPr>
              <a:t>Przepompownia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ścieków</a:t>
            </a:r>
            <a:endParaRPr lang="en-GB" sz="1600" dirty="0">
              <a:latin typeface="+mj-lt"/>
            </a:endParaRPr>
          </a:p>
        </p:txBody>
      </p:sp>
      <p:pic>
        <p:nvPicPr>
          <p:cNvPr id="8" name="Picture 2" descr="X:\PU Allgemein+Infos\Photos allg\KA Konz Umbau 2006 0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55775"/>
            <a:ext cx="3382963" cy="451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E36FA4F8-C1D6-8188-1120-D041B270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614" y="908720"/>
            <a:ext cx="1541536" cy="891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92113" y="511175"/>
            <a:ext cx="68468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r>
              <a:rPr lang="fr-FR" sz="3300" dirty="0">
                <a:solidFill>
                  <a:srgbClr val="8A9598"/>
                </a:solidFill>
                <a:latin typeface="+mj-lt"/>
              </a:rPr>
              <a:t>Cantilever SO</a:t>
            </a:r>
            <a:endParaRPr lang="de-DE" sz="3300" dirty="0">
              <a:solidFill>
                <a:srgbClr val="8A9598"/>
              </a:solidFill>
              <a:latin typeface="+mj-lt"/>
            </a:endParaRPr>
          </a:p>
        </p:txBody>
      </p:sp>
      <p:pic>
        <p:nvPicPr>
          <p:cNvPr id="32771" name="Picture 10" descr="S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125538"/>
            <a:ext cx="28051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3155950" y="3266508"/>
            <a:ext cx="495141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Nie jest wymagane uszczelnienie wału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Pompa może pracować na sucho w nieskończoność.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Brak łożysk w pompowanej cieczy.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Długa żywotność (niski LCC)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Prosta instalacja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Niewiele czynności konserwacyjnych</a:t>
            </a:r>
          </a:p>
        </p:txBody>
      </p:sp>
      <p:pic>
        <p:nvPicPr>
          <p:cNvPr id="2" name="Obraz 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090A2E01-23E2-A1C8-CF59-F760C6AD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049244"/>
            <a:ext cx="1619089" cy="9361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2004:Vorlagen:Präsentationen:Designs:Funkeln</Template>
  <TotalTime>10869</TotalTime>
  <Words>393</Words>
  <Application>Microsoft Office PowerPoint</Application>
  <PresentationFormat>Pokaz na ekranie (4:3)</PresentationFormat>
  <Paragraphs>68</Paragraphs>
  <Slides>15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Wingdings</vt:lpstr>
      <vt:lpstr>Leere Präsentation</vt:lpstr>
      <vt:lpstr>Photo Editor Photo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Naef + Partner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Naef + Partner</dc:creator>
  <cp:lastModifiedBy>Dawid Lubiński</cp:lastModifiedBy>
  <cp:revision>280</cp:revision>
  <cp:lastPrinted>2012-04-26T13:38:21Z</cp:lastPrinted>
  <dcterms:created xsi:type="dcterms:W3CDTF">2010-06-18T08:38:14Z</dcterms:created>
  <dcterms:modified xsi:type="dcterms:W3CDTF">2025-08-27T05:53:00Z</dcterms:modified>
</cp:coreProperties>
</file>