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df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322" r:id="rId4"/>
    <p:sldId id="264" r:id="rId5"/>
    <p:sldId id="339" r:id="rId6"/>
    <p:sldId id="326" r:id="rId7"/>
    <p:sldId id="342" r:id="rId8"/>
    <p:sldId id="317" r:id="rId9"/>
    <p:sldId id="267" r:id="rId10"/>
    <p:sldId id="333" r:id="rId11"/>
    <p:sldId id="316" r:id="rId12"/>
    <p:sldId id="286" r:id="rId13"/>
    <p:sldId id="289" r:id="rId14"/>
    <p:sldId id="269" r:id="rId15"/>
    <p:sldId id="329" r:id="rId16"/>
    <p:sldId id="327" r:id="rId17"/>
    <p:sldId id="344" r:id="rId18"/>
    <p:sldId id="272" r:id="rId19"/>
    <p:sldId id="325" r:id="rId20"/>
    <p:sldId id="324" r:id="rId21"/>
    <p:sldId id="319" r:id="rId22"/>
    <p:sldId id="273" r:id="rId23"/>
    <p:sldId id="341" r:id="rId24"/>
    <p:sldId id="277" r:id="rId25"/>
    <p:sldId id="278" r:id="rId26"/>
    <p:sldId id="274" r:id="rId27"/>
    <p:sldId id="328" r:id="rId28"/>
    <p:sldId id="343" r:id="rId29"/>
    <p:sldId id="275" r:id="rId30"/>
    <p:sldId id="391" r:id="rId31"/>
    <p:sldId id="392" r:id="rId32"/>
    <p:sldId id="312" r:id="rId33"/>
    <p:sldId id="330" r:id="rId34"/>
    <p:sldId id="313" r:id="rId35"/>
    <p:sldId id="331" r:id="rId36"/>
    <p:sldId id="358" r:id="rId37"/>
    <p:sldId id="352" r:id="rId38"/>
    <p:sldId id="290" r:id="rId39"/>
    <p:sldId id="382" r:id="rId40"/>
    <p:sldId id="383" r:id="rId41"/>
    <p:sldId id="350" r:id="rId42"/>
    <p:sldId id="385" r:id="rId43"/>
    <p:sldId id="386" r:id="rId44"/>
    <p:sldId id="387" r:id="rId45"/>
    <p:sldId id="351" r:id="rId46"/>
    <p:sldId id="388" r:id="rId47"/>
    <p:sldId id="389" r:id="rId48"/>
    <p:sldId id="390" r:id="rId49"/>
    <p:sldId id="285" r:id="rId50"/>
    <p:sldId id="284" r:id="rId51"/>
    <p:sldId id="340" r:id="rId52"/>
    <p:sldId id="291" r:id="rId53"/>
    <p:sldId id="315" r:id="rId54"/>
    <p:sldId id="323" r:id="rId55"/>
    <p:sldId id="318" r:id="rId56"/>
    <p:sldId id="367" r:id="rId57"/>
    <p:sldId id="292" r:id="rId58"/>
    <p:sldId id="293" r:id="rId59"/>
    <p:sldId id="334" r:id="rId60"/>
    <p:sldId id="335" r:id="rId61"/>
    <p:sldId id="337" r:id="rId62"/>
    <p:sldId id="338" r:id="rId63"/>
    <p:sldId id="346" r:id="rId64"/>
    <p:sldId id="357" r:id="rId65"/>
    <p:sldId id="347" r:id="rId66"/>
    <p:sldId id="348" r:id="rId67"/>
    <p:sldId id="355" r:id="rId68"/>
    <p:sldId id="353" r:id="rId69"/>
    <p:sldId id="354" r:id="rId70"/>
    <p:sldId id="368" r:id="rId71"/>
    <p:sldId id="369" r:id="rId72"/>
    <p:sldId id="356" r:id="rId73"/>
    <p:sldId id="373" r:id="rId74"/>
    <p:sldId id="375" r:id="rId75"/>
    <p:sldId id="378" r:id="rId76"/>
    <p:sldId id="381" r:id="rId77"/>
    <p:sldId id="371" r:id="rId78"/>
    <p:sldId id="314" r:id="rId79"/>
  </p:sldIdLst>
  <p:sldSz cx="12192000" cy="6858000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5908" autoAdjust="0"/>
  </p:normalViewPr>
  <p:slideViewPr>
    <p:cSldViewPr snapToGrid="0">
      <p:cViewPr varScale="1">
        <p:scale>
          <a:sx n="86" d="100"/>
          <a:sy n="86" d="100"/>
        </p:scale>
        <p:origin x="7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F3EB6-F3EE-491E-A5F1-DAC40D8D436C}" type="datetimeFigureOut">
              <a:rPr lang="pl-PL" smtClean="0"/>
              <a:t>10.09.2025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9ACF8-799E-405D-A74F-469DEB4ABE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02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57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ADDD-48D2-E694-1927-BFB61118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2ACA673-C057-4C1B-C77F-696AA26B7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62C80FF-E300-6F0E-6CC6-CE47D7CF4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31A033-B84E-0493-690F-4261DE7C4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0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3310-D3C7-E14E-4154-2BEB6B76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A7FC0D7-624B-2748-8509-DD665A49E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ED7215-5B73-C18A-4490-A2D3E0DF8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9A691FC-084C-12D5-6F1A-2A68D4709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477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A6A51-FAB9-9398-03BA-2C286DD2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DD7684A-0825-15C7-9FFD-8C56D3958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C1BAF42-670B-D5C0-EC38-97092491F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43AEB4-3A61-AFD4-B346-6A03FB694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3192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5E00E-3225-4B0D-1BE0-495E3D7CC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1170EC-36BE-37D1-82C0-CE03E839C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786BBA5-D7AC-2EA8-0E1D-F9CB7D47F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959BC7F-B7E6-7346-E3D2-0EEF59775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215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7C4B5-5921-033E-FF00-7AF4E180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4F0AC08-D1AD-061C-550E-F26C346CA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2FF379-39BF-D1B6-30C2-F4EFCE2F0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BC9D70-96FD-203A-D5C6-BA6E9A095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47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3296-CA50-3907-7779-EFE40D81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F046A6B-485B-56D4-DB2D-25A3F98B4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7A0D910-4E90-AEF2-3263-E5A5C8364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1F165C-F058-3541-2E1F-77CBF7B5D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95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3F666-103F-4C52-D72A-72958F6E0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849C345-9195-8015-FC66-7EDEFFDB3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9F5484D-A3EE-A50A-606A-0B2C32933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A3A33B-5B80-26B8-6794-1B522EE23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374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3A69-B549-BBE3-1603-35E273664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099F3FC-CE79-401C-5B39-FC6016237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EFF5951-FAE1-3B0B-A977-B05883843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C7659F-0474-6B2C-1AC2-C7A1AA139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317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Dekada ewolucji produktu </a:t>
            </a:r>
            <a:r>
              <a:rPr lang="pl-PL" b="1" dirty="0" err="1"/>
              <a:t>choke</a:t>
            </a:r>
            <a:r>
              <a:rPr lang="pl-PL" b="1" dirty="0"/>
              <a:t> </a:t>
            </a:r>
            <a:r>
              <a:rPr lang="pl-PL" b="1" dirty="0" err="1"/>
              <a:t>valve</a:t>
            </a:r>
            <a:endParaRPr lang="pl-PL" dirty="0"/>
          </a:p>
          <a:p>
            <a:r>
              <a:rPr lang="pl-PL" dirty="0"/>
              <a:t>Zawór typu </a:t>
            </a:r>
            <a:r>
              <a:rPr lang="pl-PL" dirty="0" err="1"/>
              <a:t>choke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został wprowadzony na podstawie współpracy z jedną kopalń gazu</a:t>
            </a:r>
          </a:p>
          <a:p>
            <a:r>
              <a:rPr lang="pl-PL" dirty="0"/>
              <a:t>I ropy naftowej w 2012 roku.</a:t>
            </a:r>
          </a:p>
          <a:p>
            <a:r>
              <a:rPr lang="pl-PL" b="1" dirty="0"/>
              <a:t>Wyzwanie</a:t>
            </a:r>
            <a:endParaRPr lang="pl-PL" dirty="0"/>
          </a:p>
          <a:p>
            <a:r>
              <a:rPr lang="pl-PL" dirty="0"/>
              <a:t>W kopalni pojawił się problem z nadmiernym zużyciem części wewnętrznych w zaworach</a:t>
            </a:r>
          </a:p>
          <a:p>
            <a:r>
              <a:rPr lang="pl-PL" dirty="0"/>
              <a:t>typu </a:t>
            </a:r>
            <a:r>
              <a:rPr lang="pl-PL" dirty="0" err="1"/>
              <a:t>choke</a:t>
            </a:r>
            <a:r>
              <a:rPr lang="pl-PL" dirty="0"/>
              <a:t>. Nawiązaliśmy współpracę, której celem było jak największe wydłużenie pracy</a:t>
            </a:r>
          </a:p>
          <a:p>
            <a:r>
              <a:rPr lang="pl-PL" dirty="0"/>
              <a:t>zaworu, bez potrzeby wymiany części wewnętrznych na nowe. </a:t>
            </a:r>
          </a:p>
          <a:p>
            <a:r>
              <a:rPr lang="pl-PL" b="1" dirty="0"/>
              <a:t>Rozwiązanie</a:t>
            </a:r>
            <a:endParaRPr lang="pl-PL" dirty="0"/>
          </a:p>
          <a:p>
            <a:r>
              <a:rPr lang="pl-PL" dirty="0"/>
              <a:t>Początkowo jego </a:t>
            </a:r>
            <a:r>
              <a:rPr lang="pl-PL" dirty="0" err="1"/>
              <a:t>trim</a:t>
            </a:r>
            <a:r>
              <a:rPr lang="pl-PL" dirty="0"/>
              <a:t> był wykonany z elementów ceramicznych, stopniowo rozwijaliśmy</a:t>
            </a:r>
          </a:p>
          <a:p>
            <a:r>
              <a:rPr lang="pl-PL" dirty="0"/>
              <a:t>wykonanie go w całości ze Stellitu nr 6. Pierwsze rozwiązanie przygotowane przez POLNA</a:t>
            </a:r>
          </a:p>
          <a:p>
            <a:r>
              <a:rPr lang="pl-PL" dirty="0"/>
              <a:t>pozwoliło na wydłużenie okresu użytkowania zaworu o 2 razy względem innego zaworu</a:t>
            </a:r>
          </a:p>
          <a:p>
            <a:r>
              <a:rPr lang="pl-PL" dirty="0"/>
              <a:t>pracującego </a:t>
            </a:r>
            <a:r>
              <a:rPr lang="pl-PL" dirty="0" err="1"/>
              <a:t>wczęsniej</a:t>
            </a:r>
            <a:r>
              <a:rPr lang="pl-PL" dirty="0"/>
              <a:t> na tej instalacji. Udało się to osiągnąć dzięki doborowi</a:t>
            </a:r>
          </a:p>
          <a:p>
            <a:r>
              <a:rPr lang="pl-PL" dirty="0"/>
              <a:t>odpowiednich materiałów oraz geometrii części wewnętrznych. </a:t>
            </a:r>
          </a:p>
          <a:p>
            <a:r>
              <a:rPr lang="pl-PL" b="1" dirty="0"/>
              <a:t>Efekty</a:t>
            </a:r>
            <a:endParaRPr lang="pl-PL" dirty="0"/>
          </a:p>
          <a:p>
            <a:r>
              <a:rPr lang="pl-PL" dirty="0"/>
              <a:t>Pomimo zapewnienia znacząco dłuższego czasu pracy zaworu, nasz zespół nie poprzestał w pracy nad udoskonaleniem</a:t>
            </a:r>
          </a:p>
          <a:p>
            <a:r>
              <a:rPr lang="pl-PL" dirty="0"/>
              <a:t>rozwiązania. Użyto części wewnętrzne w całości ze Stellitu nr 6, co ponownie wydłużyło trwałość o ok. 12 miesięcy.</a:t>
            </a:r>
          </a:p>
          <a:p>
            <a:r>
              <a:rPr lang="pl-PL" dirty="0"/>
              <a:t>Do tej pory POLNA sprzedała kilkadziesiąt zaworów tego typu. To produkty, które są wciąż doskonalone, aby podążać za</a:t>
            </a:r>
          </a:p>
          <a:p>
            <a:r>
              <a:rPr lang="pl-PL" dirty="0"/>
              <a:t>coraz bardziej wymagającymi warunkami pracy przy wydobyciu surowców. Obecnie trwają przymiarki do wykonania </a:t>
            </a:r>
            <a:r>
              <a:rPr lang="pl-PL" dirty="0" err="1"/>
              <a:t>trimu</a:t>
            </a:r>
            <a:endParaRPr lang="pl-PL" dirty="0"/>
          </a:p>
          <a:p>
            <a:r>
              <a:rPr lang="pl-PL" dirty="0"/>
              <a:t>w formie części ze specjalną powłoką, nadającą częścią twardość rzędu 3000HV.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775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90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Polna od 100 zajmuje się wytwarzaniem urządzeń. Ich spektrum jest bardzo szerokie: począwszy od maszyn rolniczych, przez maszyny do szycia, wózki dziecięce (w czasach PRL-u) aż po zaworu regulacyjne, regulatory bezpośredniego działania oraz siłowniki pneumatyczne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531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146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820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597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088FB-F697-3E3F-D24F-B3F99919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0ED3069-4984-42F2-6C2D-EAD240A93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91DA35-9B06-CD63-B097-60E7C4C41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BA8DA6-810D-7398-8CB0-FF59BAE6D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954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68998-1040-9478-D271-4AC258040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D595A99-5BED-7F64-549F-D9B5510C4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E1EE27-1540-94A0-368D-34711830C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C55070-F747-6BCD-3887-D7F893DB6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337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8916F-5057-D1E4-ED62-F0465ADE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E3C36EE-094B-877E-9F74-81F7E6E89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F3CEBCE-525A-227F-07FA-9DB584880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1B2DE0-D6E5-7035-1960-55F7056B8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214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D2574-E7A2-BD25-4DA5-B2A66AC9C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FFA17AF-6231-D7BC-3B91-95F705D8E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5FE186A-87C6-A18D-88EE-8C7E2889E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EFC8C2-769E-8C98-8A05-65475D18C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386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F66E-ADF2-1F8F-7ACC-3CDAC372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E053665-3D03-8A5C-CA2E-C329DB83C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48140B5-AE03-BF30-BEB9-18F20C020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A47684-83FE-5F00-C7D3-B2F363036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752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6C891-4D72-3BC1-9285-EA9312EE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E84028-1D38-553F-43DB-817E2D973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2849CF0-D831-BC12-BBF1-ED09C8CE7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C2DC65-7C27-F47C-1094-8D7C684FA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87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Obecne Polna to zawory regulacyjne:</a:t>
            </a:r>
          </a:p>
          <a:p>
            <a:pPr marL="171450" indent="-171450">
              <a:buFontTx/>
              <a:buChar char="-"/>
            </a:pPr>
            <a:r>
              <a:rPr lang="pl-PL" dirty="0"/>
              <a:t>Przelotowe, trójrogowe, dwugniazdowe, z grzybem </a:t>
            </a:r>
            <a:r>
              <a:rPr lang="pl-PL" dirty="0" err="1"/>
              <a:t>ćwierćobrotowym</a:t>
            </a:r>
            <a:r>
              <a:rPr lang="pl-PL" dirty="0"/>
              <a:t>, z grzybem profilowym, klatkowe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12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krótki czas całkowitego przesterowania zaworu w obu kierunkach (wymagania 2s, osiągnięto czas poniżej)</a:t>
            </a:r>
          </a:p>
          <a:p>
            <a:r>
              <a:rPr lang="pl-PL" dirty="0"/>
              <a:t>Bardzo duża rozdzielczość regulacji – specjalnie dobrana charakterystyka oraz odpowiednie dobranie osprzętu sterującego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74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39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8248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B72D-93BC-B8D8-00EA-2DEAB1E1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EE57A07-D1B2-AC0E-5062-B032F4822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AA30C96-375C-0023-4168-9497E8D41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1CA4D0-5031-AC63-FA8D-988DB08A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60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Spojrzenie na zawory regulacyjne przez pryzmat specyficznych wymagań dla kluczowych branż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18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Branża energetyczna spotyka się z wieloma zjawiskami niekorzystnymi dla długotrwałej poprawnej pracy instalacji oraz zaworów regulacyjnych. Przy wysokich spadkach ciśnienia pojawia się zjawisko kawitacji. Może wystąpić częściowe odparowanie cieczy – para pozostanie w cieczy w postaci mieszaniny zwiększając jej objętość i prowadząc do uszkodzeń (</a:t>
            </a:r>
            <a:r>
              <a:rPr lang="pl-PL" dirty="0" err="1"/>
              <a:t>flashing</a:t>
            </a:r>
            <a:r>
              <a:rPr lang="pl-PL" dirty="0"/>
              <a:t>). Zjawiska te połączone są podwyższonym poziomem hałasu oraz drganiami. Te wszystkie zjawiska mogą prowadzić w dłuższym czasie do znaczących uszkodzeń części wewnętrznych zaworów regulacyjnych. Dodatkową trudnością jest wysoka temperatura pracy, która może prowadzić do zacierania części wewnętrznych, przyspieszonej utraty szczelności.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ACF8-799E-405D-A74F-469DEB4ABE0D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42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16BCA-D124-0739-A8C5-9D6255C80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91A2F1-DF44-7624-9C79-57694BB28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A107C3-B31B-88D9-BC46-625F670C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89C82D-A13F-B32F-4FF4-8609AF54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2A4C42-036D-6A64-A03D-D3A5627D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881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1719F-E7A2-02BC-D583-07FB6EA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A884FC-D45C-0C6D-B88C-C5672C6A1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B3BA49-74BD-8217-9D40-89246A86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45996-CE7C-590D-F72B-80F9F78E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3E3076-E127-B0AB-2A17-9AF89AD8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147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255B16-19BB-B37E-C810-B817557C6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3037F9C-82EC-D024-71EE-6C365A513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6497ED-E3C0-45C2-B2E8-B461268F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E12A64-A0E5-17AA-AC3E-252222A5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6B00C-ACB3-9A5C-8E2A-299200F7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62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68BD87-54DC-9019-8FED-7BE66DF6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1A30AF-0E6C-CAF0-8AFF-BC018F2DD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F697E8-D007-BFA4-E478-1B983B90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572809-C992-8791-0FA8-92909FA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088446-9B65-8FD1-9AEC-C3F2E4F1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064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E26655-94EF-BA8E-7DF9-D450EA30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0D7C742-12C1-8AF3-029A-2B54B928F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5407E-0D30-D0F3-4E76-C58B6E68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1416BE-D305-B38F-8149-034E9C4F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192D42-68D6-4442-4DC6-DB4C3AF4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359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AA31A-57F1-57C0-127B-79C376B5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F38D83-6F58-040B-1DF0-71A3E2371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EF376C-05D1-9F7F-6E9D-C09CC44D8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389DE6B-AD36-110A-B7D1-099380EE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739F50-F7B1-0D0F-0FCE-ABBBF60E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55782E-A671-4929-38F2-F5145B25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187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E5C99A-2B4A-7C57-EC09-2FF19B15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DAB6B0-29CE-C355-B1AB-419D7EBB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FADB82-BD4E-DBED-C669-9EF28EC4F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EC4B11F-E319-A930-93ED-D0D6A74F9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FC9F6D6-70EC-E5D9-F97B-408A5086B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F5B4439-6D0C-44A2-DCF8-42065C93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2C358F4-0882-1979-C40E-9DF10130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15E7DB-C634-A41D-7E33-47C73802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63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BD753-614B-E091-29F0-AD29AFBE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432483-24C0-C4C6-48E1-D12D72CA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51B3221-920B-B9C4-CFDD-C644B8F5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FDD3EC5-9821-59D1-A14B-D6B60E67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65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9E8CEC9-3C56-EC27-9DDA-8110CB8E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09D1725-F1B5-5887-67C7-4B79FCDD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4937F3-E012-58BB-825E-C1B9C35C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15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A4040-691E-0162-26E4-10FE2B23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5B5D29-E0E6-F08B-1DE2-29831D0A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5F85BF3-472D-C7FC-71B3-0E19B1B17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976D131-B483-926D-B79A-AF8C1B2D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CC00FA-F9B1-0DE0-31EB-9C637F6C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31BC4E2-5AC9-19A5-BC40-A1F8C9AD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125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A526DF-8256-59BC-B7D3-A77BE603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36E8F47-45A5-2811-1D8E-DC5C18742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D588A62-9EAA-B6E8-11EF-BEBBEE2A2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E47A06-6202-F5BC-1BE2-E7331B3F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17B379-5752-44C9-8369-377C467D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7ABC8D-A0CF-867C-0196-B91336CD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13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89B4F9-CA71-A9BA-C9AA-BD7D799D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93AD47-CBB4-2214-50DB-10CD16FFC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9B2536-B0EE-8083-25B6-73FBCC0E7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A02D-88B4-4E4B-8C73-CD8A65C8AA23}" type="datetimeFigureOut">
              <a:rPr lang="pl-PL" smtClean="0"/>
              <a:t>10.09.2025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CC5E3E-DC17-C194-9076-33381BE8B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32318A-4758-40E9-1620-A9DF4F03A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194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5.jpg"/><Relationship Id="rId4" Type="http://schemas.openxmlformats.org/officeDocument/2006/relationships/image" Target="../media/image1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6EE8D9-FA70-4BC0-BDA2-711AEAC61D1C}"/>
              </a:ext>
            </a:extLst>
          </p:cNvPr>
          <p:cNvSpPr txBox="1">
            <a:spLocks/>
          </p:cNvSpPr>
          <p:nvPr/>
        </p:nvSpPr>
        <p:spPr>
          <a:xfrm>
            <a:off x="723900" y="3786268"/>
            <a:ext cx="107442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i="1" dirty="0">
                <a:latin typeface="+mn-lt"/>
                <a:cs typeface="Arial" panose="020B0604020202020204" pitchFamily="34" charset="0"/>
              </a:rPr>
              <a:t>Armatura dla wymagających:</a:t>
            </a:r>
          </a:p>
          <a:p>
            <a:r>
              <a:rPr lang="pl-PL" sz="3600" i="1" dirty="0">
                <a:latin typeface="+mn-lt"/>
                <a:cs typeface="Arial" panose="020B0604020202020204" pitchFamily="34" charset="0"/>
              </a:rPr>
              <a:t>wyroby, rozwiązania, certyfikacja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E372582-A7AB-5CF4-903A-BDB99BE3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966993"/>
            <a:ext cx="10744200" cy="18192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30F3BFF-8EEB-204F-74A7-9166534086A5}"/>
              </a:ext>
            </a:extLst>
          </p:cNvPr>
          <p:cNvSpPr txBox="1"/>
          <p:nvPr/>
        </p:nvSpPr>
        <p:spPr>
          <a:xfrm>
            <a:off x="5369860" y="6105771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/>
              <a:t>	Piotr Rudek – Manager ds. produktów</a:t>
            </a:r>
          </a:p>
        </p:txBody>
      </p:sp>
    </p:spTree>
    <p:extLst>
      <p:ext uri="{BB962C8B-B14F-4D97-AF65-F5344CB8AC3E}">
        <p14:creationId xmlns:p14="http://schemas.microsoft.com/office/powerpoint/2010/main" val="158970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Z1A, </a:t>
            </a:r>
            <a:r>
              <a:rPr lang="pl-PL" sz="3600" dirty="0"/>
              <a:t>wykonania dla branży chemicznej. </a:t>
            </a:r>
            <a:endParaRPr lang="pl-PL" sz="2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CD99E3-A64F-4809-A62B-A198BBAB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7B5F822-0860-1663-B4CC-EDD49906F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3" y="1781176"/>
            <a:ext cx="3364093" cy="449713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B0DF9B-060B-213A-446A-687F8067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839" y="1781176"/>
            <a:ext cx="3364093" cy="447961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062A04A-4576-C06A-DCFF-F4B7C3FDC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100" y="1781176"/>
            <a:ext cx="3364093" cy="450869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1529808-6BE0-1104-7EFD-1873469D6C18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20450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Z1A DN80 CL600 </a:t>
            </a:r>
            <a:r>
              <a:rPr lang="pl-PL" sz="2400" dirty="0"/>
              <a:t>z siłownikiem elektrycznym.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91C376B-EED9-27D9-1E0D-FD37A1A6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20" y="1827121"/>
            <a:ext cx="3154158" cy="42055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D747077-3589-58D7-F5C8-74065EBDA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90" y="1827121"/>
            <a:ext cx="3154158" cy="42055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D7D4EDC-C0A8-00EE-7A56-D19186D0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51" y="1827120"/>
            <a:ext cx="3154159" cy="42055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8447CB-E9C0-D6CE-F8DE-C55227066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731721D-DA74-FA03-269B-B7C8C6960C1D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428030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Z1A na ciśnienia nominalne PN700</a:t>
            </a:r>
          </a:p>
        </p:txBody>
      </p:sp>
      <p:pic>
        <p:nvPicPr>
          <p:cNvPr id="2" name="Obraz 1" descr="piazap.jpg">
            <a:extLst>
              <a:ext uri="{FF2B5EF4-FFF2-40B4-BE49-F238E27FC236}">
                <a16:creationId xmlns:a16="http://schemas.microsoft.com/office/drawing/2014/main" id="{E8305B4A-EC09-E1E2-DC7B-D006B7C20A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3255" y="2190454"/>
            <a:ext cx="2951976" cy="38806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Obraz 8" descr="kostka przekrój odnośniki.jpg">
            <a:extLst>
              <a:ext uri="{FF2B5EF4-FFF2-40B4-BE49-F238E27FC236}">
                <a16:creationId xmlns:a16="http://schemas.microsoft.com/office/drawing/2014/main" id="{6E839C55-9C45-5682-BFE3-BA19C88C08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130" y="2190454"/>
            <a:ext cx="4679870" cy="3880663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D60C343-1DE4-E778-1E28-59FA56635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3F8115B-65FA-727D-8A62-B9E2401739B0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84986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1D14CA-7F43-9F4D-2376-0DC0E8B4E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58" y="519446"/>
            <a:ext cx="4073375" cy="5819107"/>
          </a:xfrm>
          <a:prstGeom prst="rect">
            <a:avLst/>
          </a:prstGeom>
        </p:spPr>
      </p:pic>
      <p:pic>
        <p:nvPicPr>
          <p:cNvPr id="6" name="Obraz 5" descr="C:\Users\103\AppData\Local\Microsoft\Windows\INetCache\Content.Outlook\1CP59GAI\Widok_3.jpg">
            <a:extLst>
              <a:ext uri="{FF2B5EF4-FFF2-40B4-BE49-F238E27FC236}">
                <a16:creationId xmlns:a16="http://schemas.microsoft.com/office/drawing/2014/main" id="{BA7A3230-8628-B8C8-6FF8-E30BB021D0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" y="2553489"/>
            <a:ext cx="2267744" cy="35658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Zawory Z1A - </a:t>
            </a:r>
            <a:r>
              <a:rPr lang="pl-PL" sz="2800" dirty="0"/>
              <a:t>mikro przepływ i redukcja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8D056AE-837A-650B-FDF8-41C8B1754FFF}"/>
              </a:ext>
            </a:extLst>
          </p:cNvPr>
          <p:cNvSpPr txBox="1"/>
          <p:nvPr/>
        </p:nvSpPr>
        <p:spPr>
          <a:xfrm>
            <a:off x="838200" y="1680913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+mj-lt"/>
              </a:rPr>
              <a:t>Zawór typ Z1A-C11P NPS1” CL600 RF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materiał korpusu/dławnicy 316L NACE 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materiał elementów wewnętrznych STELLIT Nr6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uszczelnienie typu TA-LUFT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7D1047B-A260-D6CE-2107-ECE835D056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1397" y="3006476"/>
            <a:ext cx="2423110" cy="28290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6D5D420-D4BA-0484-FCEF-483145475130}"/>
              </a:ext>
            </a:extLst>
          </p:cNvPr>
          <p:cNvSpPr txBox="1"/>
          <p:nvPr/>
        </p:nvSpPr>
        <p:spPr>
          <a:xfrm>
            <a:off x="965166" y="588874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+mj-lt"/>
              </a:rPr>
              <a:t>Budowa gniazda zaworu: </a:t>
            </a:r>
          </a:p>
          <a:p>
            <a:pPr>
              <a:buFont typeface="Arial" pitchFamily="34" charset="0"/>
              <a:buChar char="•"/>
            </a:pPr>
            <a:r>
              <a:rPr lang="pl-PL" sz="1200" dirty="0">
                <a:latin typeface="+mj-lt"/>
              </a:rPr>
              <a:t> podwójny rowek spiralny</a:t>
            </a:r>
          </a:p>
          <a:p>
            <a:pPr>
              <a:buFont typeface="Arial" pitchFamily="34" charset="0"/>
              <a:buChar char="•"/>
            </a:pPr>
            <a:r>
              <a:rPr lang="pl-PL" sz="1200" dirty="0">
                <a:latin typeface="+mj-lt"/>
              </a:rPr>
              <a:t> filtr zanieczyszczeń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CA6E6EC-30C6-C980-F54E-4FBE72EB20A4}"/>
              </a:ext>
            </a:extLst>
          </p:cNvPr>
          <p:cNvSpPr txBox="1"/>
          <p:nvPr/>
        </p:nvSpPr>
        <p:spPr>
          <a:xfrm>
            <a:off x="4631397" y="595784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+mj-lt"/>
              </a:rPr>
              <a:t>Budowa elementów wewnętrznych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E841E93-7DE1-2E63-CF49-8341DD088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A3266D3-0150-E0EE-0BC3-FE4F7696CC55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337353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E3759B-6ED5-F136-3F67-905AE43B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69" y="2035626"/>
            <a:ext cx="1830645" cy="2634343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Z1B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9" y="1797061"/>
          <a:ext cx="6950054" cy="5200055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39065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DN25; 40; 50; 80; 100; 150; 200; 250; 300; 400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759953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40; 63; 100; 160; 250; 320; 400 • możliwe wykonanie na PN630 • PN-H-74306:1985; PN-H-74307:1985. • CL150; CL300; CL600; CL900; CL1500; CL2500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10 ... 2600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2196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100:1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2196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IV klasa wg. PN-EN 60534-4 V klasa wg. PN-EN 60534-4 VI klasa wg. PN-EN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109771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stopowe G17CrMo9-10 (1.7379), WC9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06035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Wykonania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+mj-lt"/>
                        </a:rPr>
                        <a:t>niekatalogowe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0AF5B9A6-A87D-4911-6A59-3008BB1A7CEF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43834C-DF3F-04EC-6687-1FD8436DB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Z1B – </a:t>
            </a:r>
            <a:r>
              <a:rPr lang="pl-PL" dirty="0" err="1">
                <a:cs typeface="Arial" panose="020B0604020202020204" pitchFamily="34" charset="0"/>
              </a:rPr>
              <a:t>antypompażowy</a:t>
            </a:r>
            <a:r>
              <a:rPr lang="pl-PL" dirty="0">
                <a:cs typeface="Arial" panose="020B0604020202020204" pitchFamily="34" charset="0"/>
              </a:rPr>
              <a:t> (reakcja 2s)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43834C-DF3F-04EC-6687-1FD8436DB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DC20FC7-6B34-57A3-E329-3DF8BF082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806" y="1690688"/>
            <a:ext cx="3432321" cy="4566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90B8869-4BB6-0E32-92FC-99CDACA90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427" y="1690688"/>
            <a:ext cx="3432320" cy="45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0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Z1B-K – DN70, </a:t>
            </a:r>
            <a:r>
              <a:rPr lang="pl-PL" sz="2400" dirty="0">
                <a:cs typeface="Arial" panose="020B0604020202020204" pitchFamily="34" charset="0"/>
              </a:rPr>
              <a:t>zgodnie z wytycznymi klienta.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43834C-DF3F-04EC-6687-1FD8436D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2D7BAB-1AD9-4AEC-FDBD-7190D68C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6" y="1690688"/>
            <a:ext cx="3432321" cy="45685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9CBE62-111E-F062-9314-D98D8F19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426" y="1690688"/>
            <a:ext cx="3432321" cy="45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Duży spadek ciśnienia i regulacja.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A824E8-DA42-C22D-DC96-0180F42D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26976B3-671D-425D-C3BA-702798DB756E}"/>
              </a:ext>
            </a:extLst>
          </p:cNvPr>
          <p:cNvSpPr txBox="1"/>
          <p:nvPr/>
        </p:nvSpPr>
        <p:spPr>
          <a:xfrm>
            <a:off x="7648708" y="3086351"/>
            <a:ext cx="6093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Zawór Z1B-M, DN50, PN320.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Próba ciśnieniowa: 480 bar.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Temperatura pracy: -10/+300 </a:t>
            </a:r>
            <a:r>
              <a:rPr lang="pl-PL" dirty="0" err="1">
                <a:latin typeface="+mj-lt"/>
              </a:rPr>
              <a:t>st.C</a:t>
            </a:r>
            <a:r>
              <a:rPr lang="pl-PL" dirty="0">
                <a:latin typeface="+mj-lt"/>
              </a:rPr>
              <a:t>.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Ilość klatek labiryntowych: 6 szt.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E206DF3-FCEE-BC85-FF0E-1DFA7DCB0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/>
          <a:stretch/>
        </p:blipFill>
        <p:spPr>
          <a:xfrm>
            <a:off x="974557" y="1690688"/>
            <a:ext cx="2749572" cy="48214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B6FA663-17E5-3006-9C3F-C9454903E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54" l="8154" r="8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3" r="11316"/>
          <a:stretch/>
        </p:blipFill>
        <p:spPr>
          <a:xfrm>
            <a:off x="3922286" y="1690688"/>
            <a:ext cx="3910263" cy="48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1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506762" y="4383851"/>
            <a:ext cx="3107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trójdrogowy typu Z3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8" y="1797060"/>
          <a:ext cx="7353204" cy="4554684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32; 40; 50; 65; 80; 100; 150; 200; 250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 • CL150; CL300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0,63 ... 320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+ 450°C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żeliwo szare EN-GJL 250 żeliwo sferoidalne EN-GJS 400-18LT 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DF062BD4-D5A0-549A-33C5-11F99A0E2C61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Trójdrogowe – rozdzielające, mieszające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4EFC578-7F10-33CA-95B1-BB6A1759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82F0CA5-75F6-C060-4260-98D98ABED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18" y="1738796"/>
            <a:ext cx="2024672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Z3, z napędem AUMA dla </a:t>
            </a:r>
            <a:r>
              <a:rPr lang="pl-PL" dirty="0" err="1"/>
              <a:t>Oil&amp;Gas</a:t>
            </a:r>
            <a:r>
              <a:rPr lang="pl-PL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11895B-3147-0740-69D2-514FBACF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82976DB-276E-04FC-6D7A-E9D4A05C8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4" y="1821482"/>
            <a:ext cx="3519403" cy="472518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98EB71-D082-0EE1-37B5-ABDA3A01F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745" y="1821482"/>
            <a:ext cx="3519403" cy="471685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BED13E0-B2D0-2568-9908-A66D6A33C190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Trójdrogowe – rozdzielające, mieszające</a:t>
            </a:r>
          </a:p>
        </p:txBody>
      </p:sp>
    </p:spTree>
    <p:extLst>
      <p:ext uri="{BB962C8B-B14F-4D97-AF65-F5344CB8AC3E}">
        <p14:creationId xmlns:p14="http://schemas.microsoft.com/office/powerpoint/2010/main" val="227469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7701AA-EFB9-DD39-194C-7E058116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87"/>
            <a:ext cx="10515600" cy="1325563"/>
          </a:xfrm>
        </p:spPr>
        <p:txBody>
          <a:bodyPr/>
          <a:lstStyle/>
          <a:p>
            <a:r>
              <a:rPr lang="pl-PL" b="1" dirty="0">
                <a:cs typeface="Arial" panose="020B0604020202020204" pitchFamily="34" charset="0"/>
              </a:rPr>
              <a:t>Zakłady Automatyki POLNA S.A.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C54FAD-D441-7B4D-0E89-90A88B11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020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</a:rPr>
              <a:t>Lokalizacja: </a:t>
            </a:r>
            <a:r>
              <a:rPr lang="pl-PL" sz="2400" b="1" dirty="0">
                <a:latin typeface="+mj-lt"/>
              </a:rPr>
              <a:t>Przemyśl</a:t>
            </a:r>
          </a:p>
          <a:p>
            <a:r>
              <a:rPr lang="pl-PL" sz="2400" dirty="0">
                <a:latin typeface="+mj-lt"/>
              </a:rPr>
              <a:t>Początek działalności: </a:t>
            </a:r>
            <a:r>
              <a:rPr lang="pl-PL" sz="2400" b="1" dirty="0">
                <a:latin typeface="+mj-lt"/>
              </a:rPr>
              <a:t>1923</a:t>
            </a:r>
          </a:p>
          <a:p>
            <a:r>
              <a:rPr lang="pl-PL" sz="2400" dirty="0">
                <a:latin typeface="+mj-lt"/>
              </a:rPr>
              <a:t>Branża: </a:t>
            </a:r>
            <a:r>
              <a:rPr lang="pl-PL" sz="2400" b="1" dirty="0">
                <a:latin typeface="+mj-lt"/>
              </a:rPr>
              <a:t>automatyka przemysłowa</a:t>
            </a:r>
          </a:p>
          <a:p>
            <a:r>
              <a:rPr lang="pl-PL" sz="2400" dirty="0">
                <a:latin typeface="+mj-lt"/>
              </a:rPr>
              <a:t>Kluczowy biznes: </a:t>
            </a:r>
            <a:r>
              <a:rPr lang="pl-PL" sz="2400" b="1" dirty="0">
                <a:latin typeface="+mj-lt"/>
              </a:rPr>
              <a:t>zawory regulacyjne</a:t>
            </a:r>
          </a:p>
          <a:p>
            <a:r>
              <a:rPr lang="pl-PL" sz="2400" dirty="0">
                <a:latin typeface="+mj-lt"/>
              </a:rPr>
              <a:t>Kapitał: </a:t>
            </a:r>
            <a:r>
              <a:rPr lang="pl-PL" sz="2400" b="1" dirty="0">
                <a:latin typeface="+mj-lt"/>
              </a:rPr>
              <a:t>polski</a:t>
            </a:r>
          </a:p>
          <a:p>
            <a:r>
              <a:rPr lang="pl-PL" sz="2400" dirty="0">
                <a:latin typeface="+mj-lt"/>
              </a:rPr>
              <a:t>Zatrudnienie: </a:t>
            </a:r>
            <a:r>
              <a:rPr lang="pl-PL" sz="2400" b="1" dirty="0">
                <a:latin typeface="+mj-lt"/>
              </a:rPr>
              <a:t>~180 osób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C34F6EA-6EF4-D3C1-5562-75EAC17B99FF}"/>
              </a:ext>
            </a:extLst>
          </p:cNvPr>
          <p:cNvSpPr txBox="1"/>
          <p:nvPr/>
        </p:nvSpPr>
        <p:spPr>
          <a:xfrm>
            <a:off x="838197" y="4628112"/>
            <a:ext cx="3883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Najwyższa jakość i niezawodność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wyrobów dla naszych Klientów.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47A22A0-87B7-38CD-C30A-7CB144F95DEF}"/>
              </a:ext>
            </a:extLst>
          </p:cNvPr>
          <p:cNvSpPr txBox="1"/>
          <p:nvPr/>
        </p:nvSpPr>
        <p:spPr>
          <a:xfrm>
            <a:off x="4915498" y="4643259"/>
            <a:ext cx="4292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Ukierunkowanie na badania i rozwój.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100 lat tradycji w przemyśle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DD6FE4-0DEE-3A40-B302-D715E031EC68}"/>
              </a:ext>
            </a:extLst>
          </p:cNvPr>
          <p:cNvSpPr txBox="1"/>
          <p:nvPr/>
        </p:nvSpPr>
        <p:spPr>
          <a:xfrm>
            <a:off x="838197" y="5310294"/>
            <a:ext cx="358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Pełny nadzór nad realizacją projektu.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282A436-7FF2-89C9-4FD4-EEF2E166A398}"/>
              </a:ext>
            </a:extLst>
          </p:cNvPr>
          <p:cNvSpPr txBox="1"/>
          <p:nvPr/>
        </p:nvSpPr>
        <p:spPr>
          <a:xfrm>
            <a:off x="4915498" y="5387808"/>
            <a:ext cx="369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Profesjonalna obsługa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i doradztwo techniczne.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33E9207-4540-3BD3-4836-68033895ED24}"/>
              </a:ext>
            </a:extLst>
          </p:cNvPr>
          <p:cNvSpPr txBox="1"/>
          <p:nvPr/>
        </p:nvSpPr>
        <p:spPr>
          <a:xfrm>
            <a:off x="838199" y="1219010"/>
            <a:ext cx="8775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to polski producent zaworów regulacyjnych ze 100 letnią tradycją.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5A7091B-6BE0-0213-613B-002FA336A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B3C8748-EB48-B134-34D0-793F763B7878}"/>
              </a:ext>
            </a:extLst>
          </p:cNvPr>
          <p:cNvSpPr txBox="1"/>
          <p:nvPr/>
        </p:nvSpPr>
        <p:spPr>
          <a:xfrm>
            <a:off x="838197" y="6056485"/>
            <a:ext cx="3584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Projektowanie na życzenie</a:t>
            </a:r>
          </a:p>
        </p:txBody>
      </p:sp>
    </p:spTree>
    <p:extLst>
      <p:ext uri="{BB962C8B-B14F-4D97-AF65-F5344CB8AC3E}">
        <p14:creationId xmlns:p14="http://schemas.microsoft.com/office/powerpoint/2010/main" val="3811321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Z3, wykonanie z pełnego materiału.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11895B-3147-0740-69D2-514FBACF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D9646C6-E4D5-C90C-130C-71447951A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09" y="1932734"/>
            <a:ext cx="3485157" cy="464287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84B4A5-566B-1756-43A5-55DF50D4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47" y="1929058"/>
            <a:ext cx="3485158" cy="464486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623336B-A6A3-3D05-F844-CB4DACF43B59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Trójdrogowe – rozdzielające, mieszające</a:t>
            </a:r>
          </a:p>
        </p:txBody>
      </p:sp>
    </p:spTree>
    <p:extLst>
      <p:ext uri="{BB962C8B-B14F-4D97-AF65-F5344CB8AC3E}">
        <p14:creationId xmlns:p14="http://schemas.microsoft.com/office/powerpoint/2010/main" val="1713588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Z3-M, DN15 CL300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70B3E6-B504-6B34-4F61-8C5409D5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59" y="2022179"/>
            <a:ext cx="3396049" cy="45280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02E0832-541A-2C37-1B99-73566D205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02" y="2022179"/>
            <a:ext cx="3396049" cy="452806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711895B-3147-0740-69D2-514FBACFE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C1EED-846F-8462-BB84-25FE92399E0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Trójdrogowe – rozdzielające, mieszające</a:t>
            </a:r>
          </a:p>
        </p:txBody>
      </p:sp>
    </p:spTree>
    <p:extLst>
      <p:ext uri="{BB962C8B-B14F-4D97-AF65-F5344CB8AC3E}">
        <p14:creationId xmlns:p14="http://schemas.microsoft.com/office/powerpoint/2010/main" val="291492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typu Z33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8" y="1797060"/>
          <a:ext cx="7353204" cy="4439728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DN25; 40; 50; 80; 100; 150; 200; 250; 300; 400; 450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 10, 16, 25, 40, 63 • CL150; CL300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3 ... 2160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- 40 ... + 300°C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C39446E9-1A90-9C9B-E2FC-AFEEC6D387A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 z mimośrodowo osadzonym grzybem obrotowym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ED4010-E70E-9D35-8A32-B6AA4A88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9FED1F9-92B4-36CB-D8C6-0439CA96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38"/>
                    </a14:imgEffect>
                    <a14:imgEffect>
                      <a14:saturation sa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050" y="2383657"/>
            <a:ext cx="1916684" cy="20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60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Z33 - POLNA S.A.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9446E9-1A90-9C9B-E2FC-AFEEC6D387A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 z mimośrodowo osadzonym grzybem obrotowym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ED4010-E70E-9D35-8A32-B6AA4A88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1A673BD-37BB-4915-C77B-8AC9096DF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4" y="1864894"/>
            <a:ext cx="3248369" cy="433311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0E90286-62FC-8E3E-9A66-059A4FF26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9231" y="1143358"/>
            <a:ext cx="4333112" cy="57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7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DN450 CL300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D6D434-294E-2A04-9DF3-C8C4A6E5A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2132856"/>
            <a:ext cx="7048500" cy="42291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423D36F-6CC2-3AA7-8302-FEBBC412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63F35B4-8415-80BE-D96B-A868725C0645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 z mimośrodowo osadzonym grzybem obrotowym</a:t>
            </a:r>
          </a:p>
        </p:txBody>
      </p:sp>
    </p:spTree>
    <p:extLst>
      <p:ext uri="{BB962C8B-B14F-4D97-AF65-F5344CB8AC3E}">
        <p14:creationId xmlns:p14="http://schemas.microsoft.com/office/powerpoint/2010/main" val="1235085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DN450 CL300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1DB07D-9524-0DBB-3A0E-2BEBBE85D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2" y="2389403"/>
            <a:ext cx="4766520" cy="31776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BDD2F28-3E05-B3CE-DE82-F08DD5A5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C2A41A-E372-2714-79F0-D06909A46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52" y="2389402"/>
            <a:ext cx="4766521" cy="317768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F20ACE7-A0E1-174C-C758-F07F6C30729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 z mimośrodowo osadzonym grzybem obrotowym</a:t>
            </a:r>
          </a:p>
        </p:txBody>
      </p:sp>
    </p:spTree>
    <p:extLst>
      <p:ext uri="{BB962C8B-B14F-4D97-AF65-F5344CB8AC3E}">
        <p14:creationId xmlns:p14="http://schemas.microsoft.com/office/powerpoint/2010/main" val="2859282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8C0B679-0014-044E-15A4-80BF2532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18" y="1797060"/>
            <a:ext cx="2090753" cy="277703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typu Z10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8" y="1797060"/>
          <a:ext cx="7353204" cy="4439728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Wymiar nominalny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 20; 25; 32; 40; 50; 65; 80; 100; 150; 200; 250; 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PN16; 25; 40; 63; 100; 160 • CL150; CL300; CL600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4 ... 1930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VI klasa wg. PN-EN 60534-4 II klasa wg.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- 180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E17AAA1C-5F6C-039E-F70B-3113687E755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dwugniazdowe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D02910-1F1E-7F0A-EE05-8CA1814A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Z10 – trwałość i niezawodność.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D02910-1F1E-7F0A-EE05-8CA1814A2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FC1B71E-94E1-87ED-1540-487393E0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24" y="2104506"/>
            <a:ext cx="4856013" cy="35970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A3BD910-C60C-D472-A7EE-73C09090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129" y="2107547"/>
            <a:ext cx="5011271" cy="359704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E749376-82F7-4BB9-849F-89CDE1F14EE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dwugniazdowe</a:t>
            </a:r>
          </a:p>
        </p:txBody>
      </p:sp>
    </p:spTree>
    <p:extLst>
      <p:ext uri="{BB962C8B-B14F-4D97-AF65-F5344CB8AC3E}">
        <p14:creationId xmlns:p14="http://schemas.microsoft.com/office/powerpoint/2010/main" val="2999264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Z10 – trwałość i niezawodność.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D02910-1F1E-7F0A-EE05-8CA1814A2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E749376-82F7-4BB9-849F-89CDE1F14EE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dwugniazdowe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98E3942-4138-9B86-1EC7-6C442ABB4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33" y="1972543"/>
            <a:ext cx="3328699" cy="44396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B88C62E-A219-F5F5-9422-A742A3108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603" y="1976137"/>
            <a:ext cx="3328699" cy="45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4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Siłowniki POLNA S.A.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73834"/>
              </p:ext>
            </p:extLst>
          </p:nvPr>
        </p:nvGraphicFramePr>
        <p:xfrm>
          <a:off x="6096000" y="1797060"/>
          <a:ext cx="4985082" cy="4439728"/>
        </p:xfrm>
        <a:graphic>
          <a:graphicData uri="http://schemas.openxmlformats.org/drawingml/2006/table">
            <a:tbl>
              <a:tblPr/>
              <a:tblGrid>
                <a:gridCol w="2492541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2492541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Powierzchnia membrany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250, 400, 630, 2x630, 1000, 1500, 2x1500 cm2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Skok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20, 38, 50, 63, 80, 100 mm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Zakresy sprężyn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20 ...100 kPa do 180 ... 380 kPa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pracy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- 40 ... + 80°C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Dokładność położenia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±2,5 % zakresu skoku nominalnego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Histereza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±2 % zakresu skoku nominalnego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Napęd ręczny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górny / boczny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Maksymalne ciśnienie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600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+mj-lt"/>
                        </a:rPr>
                        <a:t>kPa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Ilość cykli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min. 250 000 cykli – wykonanie standardowe, min. 1 000 000 cykli – wykonanie specjalne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07E01D1-CF09-26A4-E4FA-D06D25658CC7}"/>
              </a:ext>
            </a:extLst>
          </p:cNvPr>
          <p:cNvSpPr txBox="1"/>
          <p:nvPr/>
        </p:nvSpPr>
        <p:spPr>
          <a:xfrm>
            <a:off x="838200" y="1321356"/>
            <a:ext cx="940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Pneumatyczne jednostronnego działania, kolumnowe / jarzmowe, membranowe, wielosprężynowe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B21512-F1D3-FEE1-8F1F-620DFFDE9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5A06F26-12D9-86FA-6FDE-C8D2F9170391}"/>
              </a:ext>
            </a:extLst>
          </p:cNvPr>
          <p:cNvSpPr txBox="1"/>
          <p:nvPr/>
        </p:nvSpPr>
        <p:spPr>
          <a:xfrm>
            <a:off x="1056509" y="4383851"/>
            <a:ext cx="1892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 </a:t>
            </a:r>
          </a:p>
          <a:p>
            <a:pPr algn="ctr"/>
            <a:r>
              <a:rPr lang="pl-PL" sz="2800" dirty="0">
                <a:latin typeface="+mj-lt"/>
              </a:rPr>
              <a:t>Kolumnowe</a:t>
            </a:r>
          </a:p>
          <a:p>
            <a:pPr algn="ctr"/>
            <a:r>
              <a:rPr lang="pl-PL" sz="2800" dirty="0">
                <a:latin typeface="+mj-lt"/>
              </a:rPr>
              <a:t>P/R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38C7C0D-1183-B829-DA63-4A9435668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1" y="1909702"/>
            <a:ext cx="2118836" cy="24741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E89AEE-AF02-ECEC-44EF-EFABFBA129F1}"/>
              </a:ext>
            </a:extLst>
          </p:cNvPr>
          <p:cNvSpPr txBox="1"/>
          <p:nvPr/>
        </p:nvSpPr>
        <p:spPr>
          <a:xfrm>
            <a:off x="3548897" y="4383851"/>
            <a:ext cx="16253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l-PL" sz="2800" dirty="0">
              <a:latin typeface="+mj-lt"/>
            </a:endParaRPr>
          </a:p>
          <a:p>
            <a:pPr algn="ctr"/>
            <a:r>
              <a:rPr lang="pl-PL" sz="2800" dirty="0">
                <a:latin typeface="+mj-lt"/>
              </a:rPr>
              <a:t>Jarzmowe</a:t>
            </a:r>
          </a:p>
          <a:p>
            <a:pPr algn="ctr"/>
            <a:r>
              <a:rPr lang="pl-PL" sz="2800" dirty="0">
                <a:latin typeface="+mj-lt"/>
              </a:rPr>
              <a:t>P1/R1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D4FFD92-6938-80C3-132F-B278DCF6F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51" y="1972543"/>
            <a:ext cx="2233608" cy="24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78D1E-05A1-72C3-8BDF-6781DB99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100 lat POLNA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2DF8FA5F-D69B-0A1A-52B4-6AA9F866F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41602"/>
              </p:ext>
            </p:extLst>
          </p:nvPr>
        </p:nvGraphicFramePr>
        <p:xfrm>
          <a:off x="928720" y="2513225"/>
          <a:ext cx="10425080" cy="5268886"/>
        </p:xfrm>
        <a:graphic>
          <a:graphicData uri="http://schemas.openxmlformats.org/drawingml/2006/table">
            <a:tbl>
              <a:tblPr/>
              <a:tblGrid>
                <a:gridCol w="5212540">
                  <a:extLst>
                    <a:ext uri="{9D8B030D-6E8A-4147-A177-3AD203B41FA5}">
                      <a16:colId xmlns:a16="http://schemas.microsoft.com/office/drawing/2014/main" val="4072161339"/>
                    </a:ext>
                  </a:extLst>
                </a:gridCol>
                <a:gridCol w="5212540">
                  <a:extLst>
                    <a:ext uri="{9D8B030D-6E8A-4147-A177-3AD203B41FA5}">
                      <a16:colId xmlns:a16="http://schemas.microsoft.com/office/drawing/2014/main" val="746087603"/>
                    </a:ext>
                  </a:extLst>
                </a:gridCol>
              </a:tblGrid>
              <a:tr h="906529">
                <a:tc>
                  <a:txBody>
                    <a:bodyPr/>
                    <a:lstStyle/>
                    <a:p>
                      <a:r>
                        <a:rPr lang="pl-PL" sz="5400" b="1" dirty="0">
                          <a:solidFill>
                            <a:schemeClr val="tx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pl-PL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71659"/>
                  </a:ext>
                </a:extLst>
              </a:tr>
              <a:tr h="906529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45933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219350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12264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154524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297743"/>
                  </a:ext>
                </a:extLst>
              </a:tr>
              <a:tr h="1178487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621368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CD659F15-5018-B883-3C4C-AE627909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43D6A8-8096-2A5D-0081-8750506AC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276" y="1972543"/>
            <a:ext cx="6994004" cy="221274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75EDDFE-BD33-7B5F-46E4-C8DB5D0CF7E4}"/>
              </a:ext>
            </a:extLst>
          </p:cNvPr>
          <p:cNvSpPr txBox="1"/>
          <p:nvPr/>
        </p:nvSpPr>
        <p:spPr>
          <a:xfrm>
            <a:off x="1013988" y="4897925"/>
            <a:ext cx="221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100 lat istnienia firmy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1E70261-2D36-C1B6-63BD-135657B0533B}"/>
              </a:ext>
            </a:extLst>
          </p:cNvPr>
          <p:cNvSpPr txBox="1"/>
          <p:nvPr/>
        </p:nvSpPr>
        <p:spPr>
          <a:xfrm>
            <a:off x="1013988" y="5267257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58 lat produkcji zaworów regulacyjnych</a:t>
            </a:r>
          </a:p>
        </p:txBody>
      </p:sp>
    </p:spTree>
    <p:extLst>
      <p:ext uri="{BB962C8B-B14F-4D97-AF65-F5344CB8AC3E}">
        <p14:creationId xmlns:p14="http://schemas.microsoft.com/office/powerpoint/2010/main" val="645799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BA9A4C4-C7D6-E26D-40BB-88ACBC5A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9080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Siłowniki POLNA S.A.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69898F6-70BE-092C-DD91-49F879BCD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" y="959168"/>
            <a:ext cx="10732069" cy="55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03D5E-55E2-8FA4-80D6-C84EE97F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7D1EDEDA-8B90-6CA2-82D2-7E1FE6F6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-16065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Siłowniki POLNA S.A.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68F6DE9-3D91-01E6-8722-55827BB8F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908243"/>
            <a:ext cx="10226040" cy="5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071AFB-AE61-FF88-FCFC-AB6A12653C44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Osprzęt na siłownikach pneumatycznych.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A501FD6-8845-F53C-09FA-D2EC124FA78B}"/>
              </a:ext>
            </a:extLst>
          </p:cNvPr>
          <p:cNvSpPr txBox="1"/>
          <p:nvPr/>
        </p:nvSpPr>
        <p:spPr>
          <a:xfrm>
            <a:off x="6875218" y="26001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Booster (wzmacniacz)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1119BC30-2047-7DA5-60BC-521B18274A9B}"/>
              </a:ext>
            </a:extLst>
          </p:cNvPr>
          <p:cNvSpPr txBox="1"/>
          <p:nvPr/>
        </p:nvSpPr>
        <p:spPr>
          <a:xfrm>
            <a:off x="6875218" y="29694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Reduktor ciśnienia z filtrem (</a:t>
            </a:r>
            <a:r>
              <a:rPr lang="pl-PL" dirty="0" err="1">
                <a:latin typeface="+mj-lt"/>
              </a:rPr>
              <a:t>filtroreduktor</a:t>
            </a:r>
            <a:r>
              <a:rPr lang="pl-PL" dirty="0">
                <a:latin typeface="+mj-lt"/>
              </a:rPr>
              <a:t>)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7BE6E36-2246-5923-B771-497F43CF1A49}"/>
              </a:ext>
            </a:extLst>
          </p:cNvPr>
          <p:cNvSpPr txBox="1"/>
          <p:nvPr/>
        </p:nvSpPr>
        <p:spPr>
          <a:xfrm>
            <a:off x="6875218" y="3331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Ustawnik pozycyjny (pozycjoner)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BD38F03D-5CB3-A5FD-5680-DC028095C562}"/>
              </a:ext>
            </a:extLst>
          </p:cNvPr>
          <p:cNvSpPr txBox="1"/>
          <p:nvPr/>
        </p:nvSpPr>
        <p:spPr>
          <a:xfrm>
            <a:off x="6875218" y="36938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Zawór elektromagnetyczny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E185A1C3-3CAC-89C1-C155-311829EE67A3}"/>
              </a:ext>
            </a:extLst>
          </p:cNvPr>
          <p:cNvSpPr txBox="1"/>
          <p:nvPr/>
        </p:nvSpPr>
        <p:spPr>
          <a:xfrm>
            <a:off x="6875218" y="40736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Zawór blokujący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3AF30CAF-332A-C3CE-C783-365D97681DF4}"/>
              </a:ext>
            </a:extLst>
          </p:cNvPr>
          <p:cNvSpPr txBox="1"/>
          <p:nvPr/>
        </p:nvSpPr>
        <p:spPr>
          <a:xfrm>
            <a:off x="6875218" y="4453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Zawór szybkiego spustu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80F0489-D4D5-ADED-2E00-131E7018BF2E}"/>
              </a:ext>
            </a:extLst>
          </p:cNvPr>
          <p:cNvSpPr txBox="1"/>
          <p:nvPr/>
        </p:nvSpPr>
        <p:spPr>
          <a:xfrm>
            <a:off x="6875218" y="4797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Wyłączniki krańcowe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CF83BD4-9D3F-FBB3-51C0-E6045F586105}"/>
              </a:ext>
            </a:extLst>
          </p:cNvPr>
          <p:cNvSpPr txBox="1"/>
          <p:nvPr/>
        </p:nvSpPr>
        <p:spPr>
          <a:xfrm>
            <a:off x="6875218" y="51673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Skrzynka łączeniowa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B182718-99FA-9291-CAF3-F0B78E01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940A4D3-1989-6099-6478-FEF3974D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47" y="1972543"/>
            <a:ext cx="2797123" cy="46562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319B5E6-2CDE-3CEE-0219-9D57B726B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3" y="2008639"/>
            <a:ext cx="27750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071AFB-AE61-FF88-FCFC-AB6A12653C44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Osprzęt na siłownikach pneumatycznych. Montaż, kalibracja, testy.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B182718-99FA-9291-CAF3-F0B78E01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3E0EB37-97B4-DE61-FFD6-0858CBAB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72543"/>
            <a:ext cx="3410908" cy="45854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A074118-D7B8-4019-0D1B-2C6AA5FE2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506" y="1972542"/>
            <a:ext cx="3150002" cy="458544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C739D51-0973-3D18-409C-FF0901269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895" y="1972542"/>
            <a:ext cx="3410906" cy="45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93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071AFB-AE61-FF88-FCFC-AB6A12653C44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Osprzęt na zaworach – siłowniki elektryczne.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B0FB03-C576-E697-C3BC-3EB12595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213" y="2519617"/>
            <a:ext cx="2658071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pl-PL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l-PL" dirty="0"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 dirty="0">
                <a:latin typeface="+mj-lt"/>
              </a:rPr>
              <a:t>Producenci: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l-PL" b="1" dirty="0">
              <a:latin typeface="+mj-lt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AUMA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SIPOS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REGADA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BETTIS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ROTORK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SIEMENS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HONEYWELL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inni wg wymagań odbiorcy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l-PL" b="1" dirty="0">
              <a:latin typeface="+mj-lt"/>
            </a:endParaRPr>
          </a:p>
        </p:txBody>
      </p:sp>
      <p:pic>
        <p:nvPicPr>
          <p:cNvPr id="10" name="Obraz 9" descr="Z1AB SIPOS.jpg">
            <a:extLst>
              <a:ext uri="{FF2B5EF4-FFF2-40B4-BE49-F238E27FC236}">
                <a16:creationId xmlns:a16="http://schemas.microsoft.com/office/drawing/2014/main" id="{F72CEC71-7C80-44A7-EACD-C342C894F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20723">
            <a:off x="1200438" y="2018558"/>
            <a:ext cx="1846699" cy="44220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3CCA5C9-F887-A5F2-A131-B4934D323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13" y="4229605"/>
            <a:ext cx="3425914" cy="2202373"/>
          </a:xfrm>
          <a:prstGeom prst="rect">
            <a:avLst/>
          </a:prstGeom>
        </p:spPr>
      </p:pic>
      <p:pic>
        <p:nvPicPr>
          <p:cNvPr id="12" name="Grafik 22" descr="sa2_07_01.gif">
            <a:extLst>
              <a:ext uri="{FF2B5EF4-FFF2-40B4-BE49-F238E27FC236}">
                <a16:creationId xmlns:a16="http://schemas.microsoft.com/office/drawing/2014/main" id="{3F353BFE-1A92-6E8C-ADF6-724A3B4E0AFC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169846" y="4844176"/>
            <a:ext cx="2428759" cy="1587802"/>
          </a:xfrm>
          <a:prstGeom prst="rect">
            <a:avLst/>
          </a:prstGeom>
        </p:spPr>
      </p:pic>
      <p:pic>
        <p:nvPicPr>
          <p:cNvPr id="14" name="Obraz 13" descr="sa2_07_1_ac2_01b.gif">
            <a:extLst>
              <a:ext uri="{FF2B5EF4-FFF2-40B4-BE49-F238E27FC236}">
                <a16:creationId xmlns:a16="http://schemas.microsoft.com/office/drawing/2014/main" id="{2CBAF502-39DD-7665-4978-6C6DD08FFF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8663">
            <a:off x="5818334" y="2031183"/>
            <a:ext cx="2344385" cy="18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Mt">
            <a:extLst>
              <a:ext uri="{FF2B5EF4-FFF2-40B4-BE49-F238E27FC236}">
                <a16:creationId xmlns:a16="http://schemas.microsoft.com/office/drawing/2014/main" id="{17EFC141-9503-A199-D349-3C608550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7062" y="2164006"/>
            <a:ext cx="1437408" cy="15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ACF11F">
            <a:extLst>
              <a:ext uri="{FF2B5EF4-FFF2-40B4-BE49-F238E27FC236}">
                <a16:creationId xmlns:a16="http://schemas.microsoft.com/office/drawing/2014/main" id="{3A7D4B09-926B-74F8-C805-142DDF1F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47371" y="2082257"/>
            <a:ext cx="9525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1E99FFE-9434-FFC1-DF98-D550C5E9C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0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071AFB-AE61-FF88-FCFC-AB6A12653C44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Osprzęt na zaworach – siłowniki elektryczne. Montaż, kalibracja, testy.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E99FFE-9434-FFC1-DF98-D550C5E9C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005C5C-7DCD-8F92-728A-61D0CC38E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72543"/>
            <a:ext cx="3182471" cy="426715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53E9C6F-CCAF-1C8C-33B5-A954A996C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56" y="1968634"/>
            <a:ext cx="3182471" cy="42726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0967A28-C7AC-2D9A-1B4B-A2D9549E8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4764" y="1968634"/>
            <a:ext cx="3182471" cy="42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8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50F6-2811-7FC3-05AE-2DCB9F4F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5C9A992-3A4A-E8F0-BBF9-1EBC9477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09" y="1491951"/>
            <a:ext cx="3960491" cy="2639683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3A912E0-EECA-3FB4-11B3-82D9A966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w ujęciu branżowym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C03353-0D13-D765-2937-ECAB0657A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9A3B36A-F283-F986-4A4D-25C966848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4" y="1646221"/>
            <a:ext cx="4094521" cy="3163017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ED97C8D-E08A-0BDE-898E-BE84048D2644}"/>
              </a:ext>
            </a:extLst>
          </p:cNvPr>
          <p:cNvSpPr txBox="1"/>
          <p:nvPr/>
        </p:nvSpPr>
        <p:spPr>
          <a:xfrm>
            <a:off x="597453" y="173890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+mj-lt"/>
                <a:cs typeface="Arial" panose="020B0604020202020204" pitchFamily="34" charset="0"/>
              </a:rPr>
              <a:t>Oil&amp;Gas</a:t>
            </a:r>
            <a:endParaRPr lang="pl-PL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64DEE0-4D46-33FD-AA8D-51A1C40E5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55" y="4241275"/>
            <a:ext cx="3541862" cy="236124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98ED979-2D85-E361-5BD4-C139D97A2905}"/>
              </a:ext>
            </a:extLst>
          </p:cNvPr>
          <p:cNvSpPr txBox="1"/>
          <p:nvPr/>
        </p:nvSpPr>
        <p:spPr>
          <a:xfrm>
            <a:off x="5134313" y="428949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+mj-lt"/>
                <a:cs typeface="Arial" panose="020B0604020202020204" pitchFamily="34" charset="0"/>
              </a:rPr>
              <a:t>Chemical</a:t>
            </a:r>
            <a:endParaRPr lang="pl-PL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EA7AB77-75A9-E31C-2075-0A8A18A0EDAC}"/>
              </a:ext>
            </a:extLst>
          </p:cNvPr>
          <p:cNvSpPr txBox="1"/>
          <p:nvPr/>
        </p:nvSpPr>
        <p:spPr>
          <a:xfrm>
            <a:off x="7551574" y="1554243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  <a:cs typeface="Arial" panose="020B0604020202020204" pitchFamily="34" charset="0"/>
              </a:rPr>
              <a:t>Power </a:t>
            </a:r>
            <a:r>
              <a:rPr lang="pl-PL" dirty="0" err="1">
                <a:latin typeface="+mj-lt"/>
                <a:cs typeface="Arial" panose="020B0604020202020204" pitchFamily="34" charset="0"/>
              </a:rPr>
              <a:t>Generation</a:t>
            </a:r>
            <a:endParaRPr lang="pl-PL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33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797679" y="4985445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 ÷ +560°C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10÷420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PN10-CL2500</a:t>
            </a:r>
          </a:p>
          <a:p>
            <a:endParaRPr lang="pl-PL" sz="24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90" y="29958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  <a:latin typeface="+mj-lt"/>
              </a:rPr>
              <a:t>Branża energetyczna (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power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generation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BCB5AE5-6173-3FB4-0786-DAE51E02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12" y="1287133"/>
            <a:ext cx="4396021" cy="5495026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FE93D16-9CA7-48E0-11AA-59B68B79A547}"/>
              </a:ext>
            </a:extLst>
          </p:cNvPr>
          <p:cNvSpPr txBox="1"/>
          <p:nvPr/>
        </p:nvSpPr>
        <p:spPr>
          <a:xfrm>
            <a:off x="838200" y="1972543"/>
            <a:ext cx="4913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Redukcja dużych spadków ciśnień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Praca w wysokiej temperaturze</a:t>
            </a:r>
            <a:endParaRPr lang="pl-PL" sz="24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Skuteczna redukcja hałasu</a:t>
            </a:r>
          </a:p>
          <a:p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2FE0CDD-F1EB-2AD8-67DE-EDF4D9714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4" y="3862165"/>
            <a:ext cx="3960491" cy="26396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FE2BAE4-77AB-4468-5CA0-F050C0A7B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3" y="1287133"/>
            <a:ext cx="2366087" cy="35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8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67667CF-6A1A-0593-81FB-8279CFAA2829}"/>
              </a:ext>
            </a:extLst>
          </p:cNvPr>
          <p:cNvSpPr txBox="1"/>
          <p:nvPr/>
        </p:nvSpPr>
        <p:spPr>
          <a:xfrm>
            <a:off x="802009" y="509969"/>
            <a:ext cx="8949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Wyzwania: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duże spadki ciśnienia (</a:t>
            </a:r>
            <a:r>
              <a:rPr lang="pl-PL" sz="1600" dirty="0" err="1">
                <a:latin typeface="+mj-lt"/>
              </a:rPr>
              <a:t>deltaP</a:t>
            </a:r>
            <a:r>
              <a:rPr lang="pl-PL" sz="1600" dirty="0">
                <a:latin typeface="+mj-lt"/>
              </a:rPr>
              <a:t>&gt;20 </a:t>
            </a:r>
            <a:r>
              <a:rPr lang="pl-PL" sz="1600" dirty="0" err="1">
                <a:latin typeface="+mj-lt"/>
              </a:rPr>
              <a:t>MPa</a:t>
            </a:r>
            <a:r>
              <a:rPr lang="pl-PL" sz="1600" dirty="0">
                <a:latin typeface="+mj-lt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wysoki hałas powstający przy redukcji ciśnienia (poziom ciśnienia akustycznego &gt; 85 </a:t>
            </a:r>
            <a:r>
              <a:rPr lang="pl-PL" sz="1600" dirty="0" err="1">
                <a:latin typeface="+mj-lt"/>
              </a:rPr>
              <a:t>dB</a:t>
            </a:r>
            <a:r>
              <a:rPr lang="pl-PL" sz="1600" dirty="0">
                <a:latin typeface="+mj-lt"/>
              </a:rPr>
              <a:t>(A)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wysoka temperatura pracy (temperatura &gt; 500°C)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Zjawiska niepożądane: kawitacja, </a:t>
            </a:r>
            <a:r>
              <a:rPr lang="pl-PL" sz="1600" dirty="0" err="1">
                <a:latin typeface="+mj-lt"/>
              </a:rPr>
              <a:t>flashing</a:t>
            </a:r>
            <a:endParaRPr lang="pl-PL" sz="16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A824E8-DA42-C22D-DC96-0180F42DC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BF259A5-F4F6-E267-2C47-989528518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1673531"/>
            <a:ext cx="2330793" cy="4674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084F8B5-1ADB-73CF-736C-DB5A29E0E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65" y="2312950"/>
            <a:ext cx="2084301" cy="427042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821094E-8CDD-1134-9EA2-614A39A1A2B9}"/>
              </a:ext>
            </a:extLst>
          </p:cNvPr>
          <p:cNvSpPr txBox="1"/>
          <p:nvPr/>
        </p:nvSpPr>
        <p:spPr>
          <a:xfrm>
            <a:off x="6565780" y="2601295"/>
            <a:ext cx="145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Wpływ kawitacji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529430E-C148-04A3-1033-8122AE92784E}"/>
              </a:ext>
            </a:extLst>
          </p:cNvPr>
          <p:cNvSpPr txBox="1"/>
          <p:nvPr/>
        </p:nvSpPr>
        <p:spPr>
          <a:xfrm>
            <a:off x="9159240" y="1989785"/>
            <a:ext cx="145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Wpływ </a:t>
            </a:r>
            <a:r>
              <a:rPr lang="pl-PL" dirty="0" err="1"/>
              <a:t>flashingu</a:t>
            </a:r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BF634F81-639C-1214-8655-5699D45B6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9" y="2818293"/>
            <a:ext cx="4689436" cy="3850675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A029594-CAE8-5DB4-57DB-518A2D5ED564}"/>
              </a:ext>
            </a:extLst>
          </p:cNvPr>
          <p:cNvSpPr txBox="1"/>
          <p:nvPr/>
        </p:nvSpPr>
        <p:spPr>
          <a:xfrm>
            <a:off x="3624519" y="3613665"/>
            <a:ext cx="279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Wzrost poziomu hałasu</a:t>
            </a:r>
          </a:p>
          <a:p>
            <a:r>
              <a:rPr lang="pl-PL" dirty="0"/>
              <a:t>w punkcie redukcji ciśnienia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BB8D10-D706-8D1F-8F68-D4F6316C40A0}"/>
              </a:ext>
            </a:extLst>
          </p:cNvPr>
          <p:cNvSpPr txBox="1"/>
          <p:nvPr/>
        </p:nvSpPr>
        <p:spPr>
          <a:xfrm>
            <a:off x="802009" y="1301265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  <a:latin typeface="+mj-lt"/>
              </a:rPr>
              <a:t>Branża energetyczna (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power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generation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185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DE805-DF17-5FB1-2ACE-531808E1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844430A-5CD3-8D2E-4C12-620B8B5B13D5}"/>
              </a:ext>
            </a:extLst>
          </p:cNvPr>
          <p:cNvSpPr txBox="1"/>
          <p:nvPr/>
        </p:nvSpPr>
        <p:spPr>
          <a:xfrm>
            <a:off x="666750" y="509969"/>
            <a:ext cx="8949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Rozwiązania: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wielostopniowa redukcja ciśnienia wewnątrz zaworu (zespół klatek wielościeżkowych lub grzyb wielostopniowy)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niskoszumowość (klatki labiryntowe, dodatkowe zestawy wyciszające)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rozwiązanie eliminujące przepływ dławiony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odporność na wysokie temperatury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precyzyjna regulacja </a:t>
            </a:r>
            <a:r>
              <a:rPr lang="pl-PL" sz="1600" dirty="0" err="1">
                <a:latin typeface="+mj-lt"/>
              </a:rPr>
              <a:t>mikroprzepływów</a:t>
            </a:r>
            <a:endParaRPr lang="pl-PL" sz="1600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odciążenia ciśnieniowe grzybów</a:t>
            </a:r>
          </a:p>
        </p:txBody>
      </p:sp>
      <p:pic>
        <p:nvPicPr>
          <p:cNvPr id="14" name="Picture 1" descr="D:\PREZENTACJE\RENDERY Z1BM C1 i C3\Z1B-M\Wielosciezkowy_01.jpg">
            <a:extLst>
              <a:ext uri="{FF2B5EF4-FFF2-40B4-BE49-F238E27FC236}">
                <a16:creationId xmlns:a16="http://schemas.microsoft.com/office/drawing/2014/main" id="{18E8FDED-89D7-5AB5-8720-303DBD17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589" t="2496" r="13911" b="5824"/>
          <a:stretch>
            <a:fillRect/>
          </a:stretch>
        </p:blipFill>
        <p:spPr bwMode="auto">
          <a:xfrm>
            <a:off x="7383724" y="2880873"/>
            <a:ext cx="3204355" cy="3251939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7C4E4D8-C94B-72F2-42CA-D9B32933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2A9EF0B-2BF0-E9B5-2FC6-7D15E93042FA}"/>
              </a:ext>
            </a:extLst>
          </p:cNvPr>
          <p:cNvSpPr txBox="1"/>
          <p:nvPr/>
        </p:nvSpPr>
        <p:spPr>
          <a:xfrm>
            <a:off x="802009" y="1301265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  <a:latin typeface="+mj-lt"/>
              </a:rPr>
              <a:t>Branża energetyczna (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power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generation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240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 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2A3FCBF-B85D-AAEC-9927-9621DCFAE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/>
        </p:blipFill>
        <p:spPr>
          <a:xfrm>
            <a:off x="5199259" y="2453115"/>
            <a:ext cx="2492725" cy="242205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F1A0B0E-3979-DE4C-104D-A25342A407CB}"/>
              </a:ext>
            </a:extLst>
          </p:cNvPr>
          <p:cNvSpPr txBox="1"/>
          <p:nvPr/>
        </p:nvSpPr>
        <p:spPr>
          <a:xfrm>
            <a:off x="742520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</a:t>
            </a:r>
            <a:endParaRPr lang="pl-PL" sz="24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CDD5732-FFE9-FE99-0BB3-D51626BC93F5}"/>
              </a:ext>
            </a:extLst>
          </p:cNvPr>
          <p:cNvSpPr txBox="1"/>
          <p:nvPr/>
        </p:nvSpPr>
        <p:spPr>
          <a:xfrm>
            <a:off x="2344586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Z1A</a:t>
            </a:r>
            <a:endParaRPr lang="pl-PL" sz="24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A7B3513-2330-D5F4-5674-EE6912A4592F}"/>
              </a:ext>
            </a:extLst>
          </p:cNvPr>
          <p:cNvSpPr txBox="1"/>
          <p:nvPr/>
        </p:nvSpPr>
        <p:spPr>
          <a:xfrm>
            <a:off x="3952389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Z1B</a:t>
            </a:r>
            <a:endParaRPr lang="pl-PL" sz="24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A3FEE83-167A-A18C-C1B8-3CAB9B7F722A}"/>
              </a:ext>
            </a:extLst>
          </p:cNvPr>
          <p:cNvSpPr txBox="1"/>
          <p:nvPr/>
        </p:nvSpPr>
        <p:spPr>
          <a:xfrm>
            <a:off x="5973718" y="5053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Z3</a:t>
            </a:r>
            <a:endParaRPr lang="pl-PL" sz="24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812F145-282C-C654-4440-164754AEF3FD}"/>
              </a:ext>
            </a:extLst>
          </p:cNvPr>
          <p:cNvSpPr txBox="1"/>
          <p:nvPr/>
        </p:nvSpPr>
        <p:spPr>
          <a:xfrm>
            <a:off x="7875771" y="5047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Z33</a:t>
            </a:r>
            <a:endParaRPr lang="pl-PL" sz="2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B0ABB9D-E4DE-D315-FBB9-A1A402F1C06F}"/>
              </a:ext>
            </a:extLst>
          </p:cNvPr>
          <p:cNvSpPr txBox="1"/>
          <p:nvPr/>
        </p:nvSpPr>
        <p:spPr>
          <a:xfrm>
            <a:off x="10050464" y="5047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Z10</a:t>
            </a:r>
            <a:endParaRPr lang="pl-PL" sz="24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5B9FCDF-3798-1993-E190-1A4A545A9769}"/>
              </a:ext>
            </a:extLst>
          </p:cNvPr>
          <p:cNvSpPr txBox="1"/>
          <p:nvPr/>
        </p:nvSpPr>
        <p:spPr>
          <a:xfrm>
            <a:off x="838200" y="134020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  <a:cs typeface="Arial" panose="020B0604020202020204" pitchFamily="34" charset="0"/>
              </a:rPr>
              <a:t>Podstawowe typy zaworów regulacyjnych</a:t>
            </a:r>
            <a:endParaRPr lang="pl-PL" dirty="0">
              <a:latin typeface="+mj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86E137D-8835-28B1-D94D-EA108D2127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2100" y="3261620"/>
            <a:ext cx="1547177" cy="15698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DEF032B-6483-737D-A0C0-7E1CD3646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" y="3362038"/>
            <a:ext cx="1641390" cy="16857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E90C535-D283-78F1-FEC0-51FA6B19B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833" y="3000027"/>
            <a:ext cx="1607898" cy="20706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A909EBF-08D7-F9AF-655C-9217C9596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519" y="2448325"/>
            <a:ext cx="1830645" cy="26343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35835E2-1174-B8C9-74DF-E63E05AFF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723" y="2345787"/>
            <a:ext cx="1915311" cy="265681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D4A44D8-A52E-CA87-37CB-9DD9C6B854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7825" y="2585933"/>
            <a:ext cx="1870734" cy="24847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677260-864F-55E6-5E73-2F43DD94C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438"/>
                    </a14:imgEffect>
                    <a14:imgEffect>
                      <a14:saturation sa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1254" y="2911916"/>
            <a:ext cx="1916684" cy="20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7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6D0C-C70B-2D22-C810-D35AAF4D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937259B-6D41-6CE3-A076-48D7E8DCBDDD}"/>
              </a:ext>
            </a:extLst>
          </p:cNvPr>
          <p:cNvSpPr txBox="1"/>
          <p:nvPr/>
        </p:nvSpPr>
        <p:spPr>
          <a:xfrm>
            <a:off x="666750" y="509969"/>
            <a:ext cx="100545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Technologie / </a:t>
            </a:r>
            <a:r>
              <a:rPr lang="pl-PL" sz="4000" b="1" dirty="0" err="1">
                <a:latin typeface="+mj-lt"/>
              </a:rPr>
              <a:t>prdukty</a:t>
            </a:r>
            <a:r>
              <a:rPr lang="pl-PL" sz="4000" b="1" dirty="0">
                <a:latin typeface="+mj-lt"/>
              </a:rPr>
              <a:t> dedykowane: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niskoszumowa – Z1B-M zespół klatek wielościeżkowych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antykawitacyjna</a:t>
            </a:r>
            <a:r>
              <a:rPr lang="pl-PL" sz="1600" dirty="0">
                <a:latin typeface="+mj-lt"/>
              </a:rPr>
              <a:t> – Z1A grzyb wielostopniowy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antyflashingowa</a:t>
            </a:r>
            <a:r>
              <a:rPr lang="pl-PL" sz="1600" dirty="0">
                <a:latin typeface="+mj-lt"/>
              </a:rPr>
              <a:t> – Z1A z częściami o podwyższonej twardości oraz z elementami ochronnymi, dodatkowo są stosowane powłoki ochronne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odporność na wysokie temperatury – odpowiednio dobrane luzy, powłoki </a:t>
            </a:r>
            <a:r>
              <a:rPr lang="pl-PL" sz="1600" dirty="0" err="1">
                <a:latin typeface="+mj-lt"/>
              </a:rPr>
              <a:t>antyzatarciowe</a:t>
            </a:r>
            <a:r>
              <a:rPr lang="pl-PL" sz="1600" dirty="0">
                <a:latin typeface="+mj-lt"/>
              </a:rPr>
              <a:t>, wydłużone dławnice celem odsunięcia pakunków od medium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precyzyjna regulacja </a:t>
            </a:r>
            <a:r>
              <a:rPr lang="pl-PL" sz="1600" dirty="0" err="1">
                <a:latin typeface="+mj-lt"/>
              </a:rPr>
              <a:t>mikroprzepływów</a:t>
            </a:r>
            <a:r>
              <a:rPr lang="pl-PL" sz="1600" dirty="0">
                <a:latin typeface="+mj-lt"/>
              </a:rPr>
              <a:t> – Z1A-C3 – grzyb iglicowy z </a:t>
            </a:r>
            <a:r>
              <a:rPr lang="pl-PL" sz="1600" dirty="0" err="1">
                <a:latin typeface="+mj-lt"/>
              </a:rPr>
              <a:t>charaktertyską</a:t>
            </a:r>
            <a:r>
              <a:rPr lang="pl-PL" sz="1600" dirty="0">
                <a:latin typeface="+mj-lt"/>
              </a:rPr>
              <a:t> zapewniającą precyzyjną regulację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odciążenia ciśnieniowe grzybów – Z1B – grzyb odciążony uszczelką grafitową lub pilotem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4173A7E-8AE3-8DD8-F3F7-AF2D2B20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557" y="3884846"/>
            <a:ext cx="2781652" cy="278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29DE448-E398-6579-0064-161168792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48BA58E-313E-5CCA-6A10-BC855FBCAE3E}"/>
              </a:ext>
            </a:extLst>
          </p:cNvPr>
          <p:cNvSpPr txBox="1"/>
          <p:nvPr/>
        </p:nvSpPr>
        <p:spPr>
          <a:xfrm>
            <a:off x="802009" y="1301265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  <a:latin typeface="+mj-lt"/>
              </a:rPr>
              <a:t>Branża energetyczna (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power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1600" b="1" dirty="0" err="1">
                <a:solidFill>
                  <a:schemeClr val="accent1"/>
                </a:solidFill>
                <a:latin typeface="+mj-lt"/>
              </a:rPr>
              <a:t>generation</a:t>
            </a:r>
            <a:r>
              <a:rPr lang="pl-PL" sz="1600" b="1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grpSp>
        <p:nvGrpSpPr>
          <p:cNvPr id="5" name="Grupa 10">
            <a:extLst>
              <a:ext uri="{FF2B5EF4-FFF2-40B4-BE49-F238E27FC236}">
                <a16:creationId xmlns:a16="http://schemas.microsoft.com/office/drawing/2014/main" id="{B9A63C22-9F4D-EAAB-D75D-70EC7CF08424}"/>
              </a:ext>
            </a:extLst>
          </p:cNvPr>
          <p:cNvGrpSpPr/>
          <p:nvPr/>
        </p:nvGrpSpPr>
        <p:grpSpPr>
          <a:xfrm>
            <a:off x="8397224" y="3522791"/>
            <a:ext cx="2667188" cy="3251939"/>
            <a:chOff x="4716016" y="1916833"/>
            <a:chExt cx="3448951" cy="432047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34844E9-12C5-82D2-DA44-0E395FA4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7" y="1916833"/>
              <a:ext cx="3448950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5F097B0B-CF27-FCAF-F33D-75AA5F2FC8F6}"/>
                </a:ext>
              </a:extLst>
            </p:cNvPr>
            <p:cNvSpPr/>
            <p:nvPr/>
          </p:nvSpPr>
          <p:spPr>
            <a:xfrm>
              <a:off x="4716016" y="5733256"/>
              <a:ext cx="72008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6876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761293" y="1242572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6"/>
                </a:solidFill>
                <a:latin typeface="+mj-lt"/>
              </a:rPr>
              <a:t>Branża chemiczna (</a:t>
            </a:r>
            <a:r>
              <a:rPr lang="pl-PL" sz="1600" b="1" dirty="0" err="1">
                <a:solidFill>
                  <a:schemeClr val="accent6"/>
                </a:solidFill>
                <a:latin typeface="+mj-lt"/>
              </a:rPr>
              <a:t>chemical</a:t>
            </a:r>
            <a:r>
              <a:rPr lang="pl-PL" sz="1600" b="1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623064" y="4732961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-29°C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DF13989-FD65-EF55-A7B7-374607B6E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4" y="1242572"/>
            <a:ext cx="4492342" cy="56154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9F4A0A2-DA8D-1275-AE8E-D5A16A3BC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68" y="1554765"/>
            <a:ext cx="3934226" cy="2622817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04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FE93D16-9CA7-48E0-11AA-59B68B79A547}"/>
              </a:ext>
            </a:extLst>
          </p:cNvPr>
          <p:cNvSpPr txBox="1"/>
          <p:nvPr/>
        </p:nvSpPr>
        <p:spPr>
          <a:xfrm>
            <a:off x="823844" y="1734934"/>
            <a:ext cx="491348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r>
              <a:rPr lang="pl-PL" sz="2000" dirty="0">
                <a:cs typeface="Arial" panose="020B0604020202020204" pitchFamily="34" charset="0"/>
              </a:rPr>
              <a:t>-    bardzo wysoka szczelność armatury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odporność na media żrące i toksyczne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uszczelnienia oparte o mieszek oraz PTFE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współpraca z mediami krystalizującymi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8A2FB94-1983-7A6C-0231-8C75DF029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1" y="3941380"/>
            <a:ext cx="3541862" cy="23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5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CC8A-FBCA-82F7-6DEC-E9197C01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223C896-F076-B35A-EA8A-D09AB345E7F2}"/>
              </a:ext>
            </a:extLst>
          </p:cNvPr>
          <p:cNvSpPr txBox="1"/>
          <p:nvPr/>
        </p:nvSpPr>
        <p:spPr>
          <a:xfrm>
            <a:off x="802009" y="509969"/>
            <a:ext cx="8949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Wyzwania: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odpowiedni dobór materiałów dla zapewnienia jak najlepszej odporności chemicznej przy współpracy z mediami żrącymi/toksycznymi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krystalizacja medium wewnątrz zaworu w konsekwencji prowadząca do utrudnienia prawidłowej pracy zaworu lub nawet całkowitego zblokowania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wymaganie bardzo wysokiej szczelności zaworu ze względu na szkodliwość medium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precyzyjna regulacja przepływu jest potrzebna dla zapewnienia prawidłowej pracy instalacji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szczelne zamkniecie zaworu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8ECB59-9290-871F-AAF8-77589BBDE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BBA17E-5568-585C-F431-01DAD3B36885}"/>
              </a:ext>
            </a:extLst>
          </p:cNvPr>
          <p:cNvSpPr txBox="1"/>
          <p:nvPr/>
        </p:nvSpPr>
        <p:spPr>
          <a:xfrm>
            <a:off x="802009" y="1254002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6"/>
                </a:solidFill>
                <a:latin typeface="+mj-lt"/>
              </a:rPr>
              <a:t>Branża chemiczna (</a:t>
            </a:r>
            <a:r>
              <a:rPr lang="pl-PL" sz="1600" b="1" dirty="0" err="1">
                <a:solidFill>
                  <a:schemeClr val="accent6"/>
                </a:solidFill>
                <a:latin typeface="+mj-lt"/>
              </a:rPr>
              <a:t>chemical</a:t>
            </a:r>
            <a:r>
              <a:rPr lang="pl-PL" sz="1600" b="1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742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2A79-F4E1-CA3C-2491-18B97EEBD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92BC861-AF40-266E-4407-D6FFACD85016}"/>
              </a:ext>
            </a:extLst>
          </p:cNvPr>
          <p:cNvSpPr txBox="1"/>
          <p:nvPr/>
        </p:nvSpPr>
        <p:spPr>
          <a:xfrm>
            <a:off x="666750" y="509969"/>
            <a:ext cx="98717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Rozwiązania: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wykorzystywanie dedykowanych materiałów – wszystkie elementy wykonane z prętów o odpowiedniej odporności chemicznej (możliwość obróbki korpusów prętowych nawet do średnic DN100)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użycie płaszcza grzewczego obejmującego całą powierzchnię zewnętrzną zaworu, który umożliwia grzanie krystalizującego medium (grzanie parą, gorącą wodą) – przeciwdziałanie krzepnięciu lub jego spowolnienie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dodatkowy króciec do doprowadzenia czynnika przepłukującego zawór – w przypadku zapotrzebowania w procesie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zastosowanie uszczelnień wykonanych z mieszków metalowych – pozwala to na całkowitą eliminacje wycieku z dławnicy po trzpieniu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zastosowanie uszczelnień certyfikowanych zgodnie z ISO15848-1 (norma niskoemisyjna) – obecny zakres certyfikacji w zakresie temperatury -46°C ÷ +400°C oraz ciśnień do PN160 (CL900)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zastosowanie rozwiązań do regulacji </a:t>
            </a:r>
            <a:r>
              <a:rPr lang="pl-PL" sz="1600" dirty="0" err="1">
                <a:latin typeface="+mj-lt"/>
              </a:rPr>
              <a:t>mikroprzepływu</a:t>
            </a:r>
            <a:r>
              <a:rPr lang="pl-PL" sz="1600" dirty="0">
                <a:latin typeface="+mj-lt"/>
              </a:rPr>
              <a:t> (poniżej Kv0,1, nawet Kv0,015)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podwyższona szczelność zamknięcia zaworu metal-metal (możliwe utrzymanie klasy V wg PN-EN IEC 60534-4 dla dużych spadków ciśnienia; </a:t>
            </a:r>
            <a:r>
              <a:rPr lang="pl-PL" sz="1600" dirty="0" err="1">
                <a:latin typeface="+mj-lt"/>
              </a:rPr>
              <a:t>deltaP</a:t>
            </a:r>
            <a:r>
              <a:rPr lang="pl-PL" sz="1600" dirty="0">
                <a:latin typeface="+mj-lt"/>
              </a:rPr>
              <a:t>&gt;300bar)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szczelne zamknięcie zaworu za pomocą gniazda z miękką wkładką teflonową PTFE (możliwe utrzymanie klasy VI wg PN-EN IEC 60534-4 dla spadków ciśnienia do </a:t>
            </a:r>
            <a:r>
              <a:rPr lang="pl-PL" sz="1600" dirty="0" err="1">
                <a:latin typeface="+mj-lt"/>
              </a:rPr>
              <a:t>deltaP</a:t>
            </a:r>
            <a:r>
              <a:rPr lang="pl-PL" sz="1600" dirty="0">
                <a:latin typeface="+mj-lt"/>
              </a:rPr>
              <a:t>&gt;35bar)</a:t>
            </a:r>
          </a:p>
          <a:p>
            <a:pPr>
              <a:buFont typeface="Arial" pitchFamily="34" charset="0"/>
              <a:buChar char="•"/>
            </a:pPr>
            <a:endParaRPr lang="pl-PL" sz="16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4E254E-BDE7-E2DB-80C0-A9CB7D1A8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4834B6C-DB8E-B203-2FEA-4CD5576008A2}"/>
              </a:ext>
            </a:extLst>
          </p:cNvPr>
          <p:cNvSpPr txBox="1"/>
          <p:nvPr/>
        </p:nvSpPr>
        <p:spPr>
          <a:xfrm>
            <a:off x="666750" y="125830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6"/>
                </a:solidFill>
                <a:latin typeface="+mj-lt"/>
              </a:rPr>
              <a:t>Branża chemiczna (</a:t>
            </a:r>
            <a:r>
              <a:rPr lang="pl-PL" sz="1600" b="1" dirty="0" err="1">
                <a:solidFill>
                  <a:schemeClr val="accent6"/>
                </a:solidFill>
                <a:latin typeface="+mj-lt"/>
              </a:rPr>
              <a:t>chemical</a:t>
            </a:r>
            <a:r>
              <a:rPr lang="pl-PL" sz="1600" b="1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291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597DD-A692-D33F-DB15-31C718EE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CAD7610-E0A8-1285-6C51-8CD24593D13B}"/>
              </a:ext>
            </a:extLst>
          </p:cNvPr>
          <p:cNvSpPr txBox="1"/>
          <p:nvPr/>
        </p:nvSpPr>
        <p:spPr>
          <a:xfrm>
            <a:off x="666750" y="509969"/>
            <a:ext cx="100545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Technologie / </a:t>
            </a:r>
            <a:r>
              <a:rPr lang="pl-PL" sz="4000" b="1" dirty="0" err="1">
                <a:latin typeface="+mj-lt"/>
              </a:rPr>
              <a:t>prdukty</a:t>
            </a:r>
            <a:r>
              <a:rPr lang="pl-PL" sz="4000" b="1" dirty="0">
                <a:latin typeface="+mj-lt"/>
              </a:rPr>
              <a:t> dedykowane: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nieskoemisyjna</a:t>
            </a:r>
            <a:r>
              <a:rPr lang="pl-PL" sz="1600" dirty="0">
                <a:latin typeface="+mj-lt"/>
              </a:rPr>
              <a:t> – uszczelnienia certyfikowane zgodnie z ISO15848-1 stosowane wspólnie ze sprężynowym dociskiem pakunków (seria Z1A, zakres certyfikacji jest ciągle rozszerzany)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mieszkowa – uszczelnienia w postaci metalowych mieszków umiejscowionych wewnątrz komory dławnicy; materiały dedykowane do medium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precyzyjna regulacja </a:t>
            </a:r>
            <a:r>
              <a:rPr lang="pl-PL" sz="1600" dirty="0" err="1">
                <a:latin typeface="+mj-lt"/>
              </a:rPr>
              <a:t>mikroprzepływów</a:t>
            </a:r>
            <a:r>
              <a:rPr lang="pl-PL" sz="1600" dirty="0">
                <a:latin typeface="+mj-lt"/>
              </a:rPr>
              <a:t> – Z1A-C3 – grzyb iglicowy z </a:t>
            </a:r>
            <a:r>
              <a:rPr lang="pl-PL" sz="1600" dirty="0" err="1">
                <a:latin typeface="+mj-lt"/>
              </a:rPr>
              <a:t>charaktertyską</a:t>
            </a:r>
            <a:r>
              <a:rPr lang="pl-PL" sz="1600" dirty="0">
                <a:latin typeface="+mj-lt"/>
              </a:rPr>
              <a:t> zapewniającą precyzyjną regulację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antykawitacyjna</a:t>
            </a:r>
            <a:r>
              <a:rPr lang="pl-PL" sz="1600" dirty="0">
                <a:latin typeface="+mj-lt"/>
              </a:rPr>
              <a:t> – Z1A grzyb wielostopniowy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antyflashingowa</a:t>
            </a:r>
            <a:r>
              <a:rPr lang="pl-PL" sz="1600" dirty="0">
                <a:latin typeface="+mj-lt"/>
              </a:rPr>
              <a:t> – Z1A z częściami o podwyższonej twardości oraz z elementami ochronnymi, dodatkowo są stosowane powłoki ochronne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odporność na niskie temperatury – zapewnienie badań udarności dla części metalowych na odpowiednim poziomie (-30°C, -40°C … -196°C); dobór uszczelnień zapewniających szczelność przy takich warunkach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BA7C47-8956-255E-2038-321BC0C49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101D2C2-538C-6790-76CF-9B5D5102B481}"/>
              </a:ext>
            </a:extLst>
          </p:cNvPr>
          <p:cNvSpPr txBox="1"/>
          <p:nvPr/>
        </p:nvSpPr>
        <p:spPr>
          <a:xfrm>
            <a:off x="666750" y="1254002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6"/>
                </a:solidFill>
                <a:latin typeface="+mj-lt"/>
              </a:rPr>
              <a:t>Branża chemiczna (</a:t>
            </a:r>
            <a:r>
              <a:rPr lang="pl-PL" sz="1600" b="1" dirty="0" err="1">
                <a:solidFill>
                  <a:schemeClr val="accent6"/>
                </a:solidFill>
                <a:latin typeface="+mj-lt"/>
              </a:rPr>
              <a:t>chemical</a:t>
            </a:r>
            <a:r>
              <a:rPr lang="pl-PL" sz="1600" b="1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81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939767" y="5205070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-46°C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10÷420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PN10-CL2500</a:t>
            </a:r>
          </a:p>
          <a:p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FF87BB-2275-808F-A93D-4A67036CE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61" y="1242572"/>
            <a:ext cx="4492342" cy="56154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DAE22EE-21C5-83D1-5C4D-EB83740EBFFC}"/>
              </a:ext>
            </a:extLst>
          </p:cNvPr>
          <p:cNvSpPr txBox="1"/>
          <p:nvPr/>
        </p:nvSpPr>
        <p:spPr>
          <a:xfrm>
            <a:off x="838200" y="1664766"/>
            <a:ext cx="5962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wysoka szczelność armatury</a:t>
            </a:r>
            <a:endParaRPr lang="pl-PL" sz="24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odporność części wewnętrznych na zużycie erozyjne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skuteczna redukcja hałasu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cs typeface="Arial" panose="020B0604020202020204" pitchFamily="34" charset="0"/>
              </a:rPr>
              <a:t>dwukierunkowa praca zaworu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356990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C000"/>
                </a:solidFill>
                <a:latin typeface="+mj-lt"/>
              </a:rPr>
              <a:t>Przemysł petrochemiczny i gazowniczy (</a:t>
            </a:r>
            <a:r>
              <a:rPr lang="pl-PL" sz="1600" b="1" dirty="0" err="1">
                <a:solidFill>
                  <a:srgbClr val="FFC000"/>
                </a:solidFill>
                <a:latin typeface="+mj-lt"/>
              </a:rPr>
              <a:t>oil&amp;gas</a:t>
            </a:r>
            <a:r>
              <a:rPr lang="pl-PL" sz="1600" b="1" dirty="0">
                <a:solidFill>
                  <a:srgbClr val="FFC000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75C57C-B42A-7A68-B87E-4B00D54C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03" y="1403170"/>
            <a:ext cx="2797467" cy="372995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DB9CA0-C983-102B-818C-328733A71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8" y="3429000"/>
            <a:ext cx="4094521" cy="31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36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4B94-9A2F-4A93-9157-BBAD9DDB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8A05AC1-5355-1576-A178-A7D6BCEBC547}"/>
              </a:ext>
            </a:extLst>
          </p:cNvPr>
          <p:cNvSpPr txBox="1"/>
          <p:nvPr/>
        </p:nvSpPr>
        <p:spPr>
          <a:xfrm>
            <a:off x="802009" y="509969"/>
            <a:ext cx="8949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Wyzwania: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wysokie spadki ciśnienia przy (</a:t>
            </a:r>
            <a:r>
              <a:rPr lang="pl-PL" sz="1600" dirty="0" err="1">
                <a:latin typeface="+mj-lt"/>
              </a:rPr>
              <a:t>deltaP</a:t>
            </a:r>
            <a:r>
              <a:rPr lang="pl-PL" sz="1600" dirty="0">
                <a:latin typeface="+mj-lt"/>
              </a:rPr>
              <a:t>&gt;300bar)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zanieczyszczone medium: możliwe zatykanie zaworu, przyspieszona erozja części wewnętrznych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wysoki hałas powstający przy redukcji ciśnienia (poziom ciśnienia akustycznego &gt; 85 </a:t>
            </a:r>
            <a:r>
              <a:rPr lang="pl-PL" sz="1600" dirty="0" err="1">
                <a:latin typeface="+mj-lt"/>
              </a:rPr>
              <a:t>dB</a:t>
            </a:r>
            <a:r>
              <a:rPr lang="pl-PL" sz="1600" dirty="0">
                <a:latin typeface="+mj-lt"/>
              </a:rPr>
              <a:t>(A)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szczelne zamknięcie zaworu przy długotrwałej pracy (ograniczenie erozji fazy zamykającej)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wymaganie wysokiej szczelności zaworu ze względu na szkodliwość medium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przepływ medium w dwóch kierunkach z zachowanie tej samej przepustowości oraz utrzymaniu zbliżonego poziomu hałasu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3F3C219-261C-4039-66EE-86852D90C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2FFEE25-4A94-5921-2705-5E03CBEC2429}"/>
              </a:ext>
            </a:extLst>
          </p:cNvPr>
          <p:cNvSpPr txBox="1"/>
          <p:nvPr/>
        </p:nvSpPr>
        <p:spPr>
          <a:xfrm>
            <a:off x="802009" y="1242690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C000"/>
                </a:solidFill>
                <a:latin typeface="+mj-lt"/>
              </a:rPr>
              <a:t>Przemysł petrochemiczny i gazowniczy (</a:t>
            </a:r>
            <a:r>
              <a:rPr lang="pl-PL" sz="1600" b="1" dirty="0" err="1">
                <a:solidFill>
                  <a:srgbClr val="FFC000"/>
                </a:solidFill>
                <a:latin typeface="+mj-lt"/>
              </a:rPr>
              <a:t>oil&amp;gas</a:t>
            </a:r>
            <a:r>
              <a:rPr lang="pl-PL" sz="1600" b="1" dirty="0">
                <a:solidFill>
                  <a:srgbClr val="FFC000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4876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E6D5-3BAA-1D1E-FA25-AABDD55A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DEED87F-757D-6371-DC89-8E18A50B7944}"/>
              </a:ext>
            </a:extLst>
          </p:cNvPr>
          <p:cNvSpPr txBox="1"/>
          <p:nvPr/>
        </p:nvSpPr>
        <p:spPr>
          <a:xfrm>
            <a:off x="666750" y="509969"/>
            <a:ext cx="9871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Rozwiązania: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zastosowanie uszczelnień certyfikowanych zgodnie z ISO15848-1 (norma niskoemisyjna) – obecny zakres certyfikacji w zakresie temperatury -46°C ÷ +400°C oraz ciśnień do PN160 (CL900)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podwyższona szczelność zamknięcia zaworu metal-metal (możliwe utrzymanie klasy V wg PN-EN IEC 60534-4 dla dużych spadków ciśnienia; </a:t>
            </a:r>
            <a:r>
              <a:rPr lang="pl-PL" sz="1600" dirty="0" err="1">
                <a:latin typeface="+mj-lt"/>
              </a:rPr>
              <a:t>deltaP</a:t>
            </a:r>
            <a:r>
              <a:rPr lang="pl-PL" sz="1600" dirty="0">
                <a:latin typeface="+mj-lt"/>
              </a:rPr>
              <a:t>&gt;300bar)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wielostopniowa redukcja ciśnienia wewnątrz zaworu (zespół klatek wielościeżkowych lub grzyby wielostopniowe)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niskoszumowość 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rozwiązanie eliminujące przepływ dławiony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ochrona fazy zamykającej w gnieździe</a:t>
            </a:r>
          </a:p>
          <a:p>
            <a:pPr>
              <a:buFont typeface="Arial" pitchFamily="34" charset="0"/>
              <a:buChar char="•"/>
            </a:pPr>
            <a:endParaRPr lang="pl-PL" sz="16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0B4B24B-4AE0-E6F1-4E17-6E5F3ECF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85047D-8B3A-F19A-9E63-DE4798F4E02A}"/>
              </a:ext>
            </a:extLst>
          </p:cNvPr>
          <p:cNvSpPr txBox="1"/>
          <p:nvPr/>
        </p:nvSpPr>
        <p:spPr>
          <a:xfrm>
            <a:off x="666750" y="1276980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C000"/>
                </a:solidFill>
                <a:latin typeface="+mj-lt"/>
              </a:rPr>
              <a:t>Przemysł petrochemiczny i gazowniczy (</a:t>
            </a:r>
            <a:r>
              <a:rPr lang="pl-PL" sz="1600" b="1" dirty="0" err="1">
                <a:solidFill>
                  <a:srgbClr val="FFC000"/>
                </a:solidFill>
                <a:latin typeface="+mj-lt"/>
              </a:rPr>
              <a:t>oil&amp;gas</a:t>
            </a:r>
            <a:r>
              <a:rPr lang="pl-PL" sz="1600" b="1" dirty="0">
                <a:solidFill>
                  <a:srgbClr val="FFC000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213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7E4B-B51B-06C7-5C8C-C511FB6F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FE7E865-D98A-B4A7-38A1-D2609D411810}"/>
              </a:ext>
            </a:extLst>
          </p:cNvPr>
          <p:cNvSpPr txBox="1"/>
          <p:nvPr/>
        </p:nvSpPr>
        <p:spPr>
          <a:xfrm>
            <a:off x="666750" y="509969"/>
            <a:ext cx="100545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+mj-lt"/>
              </a:rPr>
              <a:t>Technologie / </a:t>
            </a:r>
            <a:r>
              <a:rPr lang="pl-PL" sz="4000" b="1" dirty="0" err="1">
                <a:latin typeface="+mj-lt"/>
              </a:rPr>
              <a:t>prdukty</a:t>
            </a:r>
            <a:r>
              <a:rPr lang="pl-PL" sz="4000" b="1" dirty="0">
                <a:latin typeface="+mj-lt"/>
              </a:rPr>
              <a:t> dedykowane:</a:t>
            </a:r>
          </a:p>
          <a:p>
            <a:endParaRPr lang="pl-PL" sz="40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nieskoemisyjna</a:t>
            </a:r>
            <a:r>
              <a:rPr lang="pl-PL" sz="1600" dirty="0">
                <a:latin typeface="+mj-lt"/>
              </a:rPr>
              <a:t> – uszczelnienia certyfikowane zgodnie z ISO15848-1 stosowane wspólnie ze sprężynowym dociskiem pakunków (seria Z1A, zakres certyfikacji jest ciągle rozszerzany)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precyzyjna regulacja </a:t>
            </a:r>
            <a:r>
              <a:rPr lang="pl-PL" sz="1600" dirty="0" err="1">
                <a:latin typeface="+mj-lt"/>
              </a:rPr>
              <a:t>mikroprzepływów</a:t>
            </a:r>
            <a:r>
              <a:rPr lang="pl-PL" sz="1600" dirty="0">
                <a:latin typeface="+mj-lt"/>
              </a:rPr>
              <a:t> – Z1A-C3 – grzyb iglicowy z </a:t>
            </a:r>
            <a:r>
              <a:rPr lang="pl-PL" sz="1600" dirty="0" err="1">
                <a:latin typeface="+mj-lt"/>
              </a:rPr>
              <a:t>charaktertyską</a:t>
            </a:r>
            <a:r>
              <a:rPr lang="pl-PL" sz="1600" dirty="0">
                <a:latin typeface="+mj-lt"/>
              </a:rPr>
              <a:t> zapewniającą precyzyjną regulację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technologia </a:t>
            </a:r>
            <a:r>
              <a:rPr lang="pl-PL" sz="1600" dirty="0" err="1">
                <a:latin typeface="+mj-lt"/>
              </a:rPr>
              <a:t>antykawitacyjna</a:t>
            </a:r>
            <a:r>
              <a:rPr lang="pl-PL" sz="1600" dirty="0">
                <a:latin typeface="+mj-lt"/>
              </a:rPr>
              <a:t> – Z1A grzyb wielostopniowy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odporność na niskie temperatury – zapewnienie badań udarności dla części metalowych na odpowiednim poziomie (-30°C, -40°C … -196°C); dobór uszczelnień zapewniających szczelność przy takich warunkach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zwiększona odporność na erozję fazy zamykającej poprzez: stellitowanie </a:t>
            </a:r>
            <a:r>
              <a:rPr lang="pl-PL" sz="1600" dirty="0" err="1">
                <a:latin typeface="+mj-lt"/>
              </a:rPr>
              <a:t>przygli</a:t>
            </a:r>
            <a:r>
              <a:rPr lang="pl-PL" sz="1600" dirty="0">
                <a:latin typeface="+mj-lt"/>
              </a:rPr>
              <a:t>, odsunięcie przylgi od bezpośredniego wypływu erozji od przepływu lub podwyższona twardość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zawory kątowe Z1A/Z1B stosowane w przypadku dużych spadków ciśnienia; możliwość stosowania </a:t>
            </a:r>
            <a:r>
              <a:rPr lang="pl-PL" sz="1600" dirty="0" err="1">
                <a:latin typeface="+mj-lt"/>
              </a:rPr>
              <a:t>tuleji</a:t>
            </a:r>
            <a:r>
              <a:rPr lang="pl-PL" sz="1600" dirty="0">
                <a:latin typeface="+mj-lt"/>
              </a:rPr>
              <a:t> ochronnych zabezpieczających wnętrze korpusu przed erozją</a:t>
            </a:r>
          </a:p>
          <a:p>
            <a:pPr>
              <a:buFont typeface="Arial" pitchFamily="34" charset="0"/>
              <a:buChar char="•"/>
            </a:pPr>
            <a:endParaRPr lang="pl-PL" sz="16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331216-CF04-6324-2E6D-26BEE2938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70539C7-4F2B-BC34-3DF4-ADF6A77F087A}"/>
              </a:ext>
            </a:extLst>
          </p:cNvPr>
          <p:cNvSpPr txBox="1"/>
          <p:nvPr/>
        </p:nvSpPr>
        <p:spPr>
          <a:xfrm>
            <a:off x="666750" y="1276980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C000"/>
                </a:solidFill>
                <a:latin typeface="+mj-lt"/>
              </a:rPr>
              <a:t>Przemysł petrochemiczny i gazowniczy (</a:t>
            </a:r>
            <a:r>
              <a:rPr lang="pl-PL" sz="1600" b="1" dirty="0" err="1">
                <a:solidFill>
                  <a:srgbClr val="FFC000"/>
                </a:solidFill>
                <a:latin typeface="+mj-lt"/>
              </a:rPr>
              <a:t>oil&amp;gas</a:t>
            </a:r>
            <a:r>
              <a:rPr lang="pl-PL" sz="1600" b="1" dirty="0">
                <a:solidFill>
                  <a:srgbClr val="FFC000"/>
                </a:solidFill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651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</a:t>
            </a:r>
            <a:r>
              <a:rPr lang="pl-PL" dirty="0" err="1"/>
              <a:t>Choke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dla </a:t>
            </a:r>
            <a:r>
              <a:rPr lang="pl-PL" dirty="0" err="1"/>
              <a:t>Oil&amp;Gas</a:t>
            </a: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3C50A6F-784B-638A-B5BB-9D6A40B099B8}"/>
              </a:ext>
            </a:extLst>
          </p:cNvPr>
          <p:cNvGrpSpPr/>
          <p:nvPr/>
        </p:nvGrpSpPr>
        <p:grpSpPr>
          <a:xfrm>
            <a:off x="5286600" y="1222977"/>
            <a:ext cx="5148064" cy="5269898"/>
            <a:chOff x="3779912" y="1124744"/>
            <a:chExt cx="5148064" cy="5269898"/>
          </a:xfrm>
        </p:grpSpPr>
        <p:pic>
          <p:nvPicPr>
            <p:cNvPr id="4" name="Obraz 3" descr="Kątowy ciecz odnośniki.jpg">
              <a:extLst>
                <a:ext uri="{FF2B5EF4-FFF2-40B4-BE49-F238E27FC236}">
                  <a16:creationId xmlns:a16="http://schemas.microsoft.com/office/drawing/2014/main" id="{14A8A915-A06E-D37B-B902-3BD353AC1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912" y="1124744"/>
              <a:ext cx="5148064" cy="5269898"/>
            </a:xfrm>
            <a:prstGeom prst="rect">
              <a:avLst/>
            </a:prstGeom>
          </p:spPr>
        </p:pic>
        <p:sp>
          <p:nvSpPr>
            <p:cNvPr id="6" name="Strzałka w prawo 3">
              <a:extLst>
                <a:ext uri="{FF2B5EF4-FFF2-40B4-BE49-F238E27FC236}">
                  <a16:creationId xmlns:a16="http://schemas.microsoft.com/office/drawing/2014/main" id="{F8FD44D5-FDF4-E019-524E-C22ACF8DD8EF}"/>
                </a:ext>
              </a:extLst>
            </p:cNvPr>
            <p:cNvSpPr/>
            <p:nvPr/>
          </p:nvSpPr>
          <p:spPr>
            <a:xfrm rot="16200000">
              <a:off x="6353221" y="5608219"/>
              <a:ext cx="538289" cy="2122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Strzałka w prawo 4">
              <a:extLst>
                <a:ext uri="{FF2B5EF4-FFF2-40B4-BE49-F238E27FC236}">
                  <a16:creationId xmlns:a16="http://schemas.microsoft.com/office/drawing/2014/main" id="{9B9ED1A7-0D9F-15FB-BB6C-0F3C01856CE1}"/>
                </a:ext>
              </a:extLst>
            </p:cNvPr>
            <p:cNvSpPr/>
            <p:nvPr/>
          </p:nvSpPr>
          <p:spPr>
            <a:xfrm rot="21266257">
              <a:off x="8324866" y="3527970"/>
              <a:ext cx="566132" cy="2018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5A80E9-49E1-AF30-089F-06530AF7723D}"/>
              </a:ext>
            </a:extLst>
          </p:cNvPr>
          <p:cNvSpPr txBox="1"/>
          <p:nvPr/>
        </p:nvSpPr>
        <p:spPr>
          <a:xfrm>
            <a:off x="1164397" y="2285363"/>
            <a:ext cx="3707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+mj-lt"/>
              </a:rPr>
              <a:t>Redukcja ciśnienia płynu złożowego: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ciśnienie na wlocie 250-430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ciśnienie na wylocie 70 bar</a:t>
            </a:r>
          </a:p>
          <a:p>
            <a:endParaRPr lang="pl-PL" b="1" dirty="0">
              <a:latin typeface="+mj-lt"/>
            </a:endParaRPr>
          </a:p>
          <a:p>
            <a:r>
              <a:rPr lang="pl-PL" b="1" dirty="0">
                <a:latin typeface="+mj-lt"/>
              </a:rPr>
              <a:t>Płyn złożowy: </a:t>
            </a:r>
            <a:r>
              <a:rPr lang="pl-PL" dirty="0">
                <a:latin typeface="+mj-lt"/>
              </a:rPr>
              <a:t>mieszanina ropy naftowej, wody złożowej i gazu, zawierająca cząstki stałe (skała macierzysta)</a:t>
            </a:r>
          </a:p>
          <a:p>
            <a:endParaRPr lang="pl-PL" b="1" dirty="0">
              <a:latin typeface="+mj-lt"/>
            </a:endParaRPr>
          </a:p>
          <a:p>
            <a:r>
              <a:rPr lang="pl-PL" b="1" dirty="0">
                <a:latin typeface="+mj-lt"/>
              </a:rPr>
              <a:t>Woda złożowa: </a:t>
            </a:r>
            <a:r>
              <a:rPr lang="pl-PL" dirty="0">
                <a:latin typeface="+mj-lt"/>
              </a:rPr>
              <a:t>solanka o nasyceniu do 100%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A333A81-B356-0364-E9FE-D58EEBC72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4957776-D4AE-585A-31D4-B8FFA2CD724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Wyzwania: erozja części wewnętrznych, przepływ dławiony, kawitacja</a:t>
            </a:r>
          </a:p>
        </p:txBody>
      </p:sp>
    </p:spTree>
    <p:extLst>
      <p:ext uri="{BB962C8B-B14F-4D97-AF65-F5344CB8AC3E}">
        <p14:creationId xmlns:p14="http://schemas.microsoft.com/office/powerpoint/2010/main" val="180286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94A06F6-A3FB-4071-8671-241DF93C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9305"/>
            <a:ext cx="2323946" cy="2386755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9" y="1797060"/>
          <a:ext cx="6950054" cy="4374958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32; 40; 50; 65; 80; 100; 125; 150; 200; 250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 • CL150; CL300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0,01 ... 800 m3/h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w wykonaniu niekatalogowym 100:1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+ 450°C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żeliwo szare EN-GJL 250 żeliwo sferoidalne EN-GJS 400-18LT staliwo węglowe GP 240 GH (1.0619), G20Mn5 (1.6220), WCB staliwo kwasoodporne GX5CrNiMo 19-11-2, CF8M zastosowanie innych materiałów do uzgodnienia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1DE66796-12CA-7A3A-51A2-4F58EF0ABBCB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6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DB81A9-BDA9-94E5-1C3B-1A5A41BD5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7" y="1138613"/>
            <a:ext cx="3071242" cy="4094989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8F0B8F71-FADD-4A79-472C-D4817686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</a:t>
            </a:r>
            <a:r>
              <a:rPr lang="pl-PL" dirty="0" err="1"/>
              <a:t>Choke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dla </a:t>
            </a:r>
            <a:r>
              <a:rPr lang="pl-PL" dirty="0" err="1"/>
              <a:t>Oil&amp;Gas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A5E2E7-43EF-8C55-15AB-D2AE23C63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F09D03B-6D62-6372-9069-AF17FD9FD84E}"/>
              </a:ext>
            </a:extLst>
          </p:cNvPr>
          <p:cNvSpPr txBox="1"/>
          <p:nvPr/>
        </p:nvSpPr>
        <p:spPr>
          <a:xfrm>
            <a:off x="419878" y="1445079"/>
            <a:ext cx="82695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Dekada ewolucji produktu </a:t>
            </a:r>
            <a:r>
              <a:rPr lang="pl-PL" b="1" dirty="0" err="1"/>
              <a:t>choke</a:t>
            </a:r>
            <a:r>
              <a:rPr lang="pl-PL" b="1" dirty="0"/>
              <a:t> </a:t>
            </a:r>
            <a:r>
              <a:rPr lang="pl-PL" b="1" dirty="0" err="1"/>
              <a:t>valve</a:t>
            </a:r>
            <a:endParaRPr lang="pl-PL" b="1" dirty="0"/>
          </a:p>
          <a:p>
            <a:r>
              <a:rPr lang="pl-PL" dirty="0"/>
              <a:t>Pierwsza dostawa w roku 2012. Dostarczono ponad 100 sztuk zaworów </a:t>
            </a:r>
            <a:r>
              <a:rPr lang="pl-PL" dirty="0" err="1"/>
              <a:t>tech</a:t>
            </a:r>
            <a:r>
              <a:rPr lang="pl-PL" dirty="0"/>
              <a:t> typu</a:t>
            </a:r>
          </a:p>
          <a:p>
            <a:endParaRPr lang="pl-PL" dirty="0"/>
          </a:p>
          <a:p>
            <a:r>
              <a:rPr lang="pl-PL" b="1" dirty="0"/>
              <a:t>Wyzwanie</a:t>
            </a:r>
            <a:endParaRPr lang="pl-PL" dirty="0"/>
          </a:p>
          <a:p>
            <a:r>
              <a:rPr lang="pl-PL" dirty="0"/>
              <a:t>Problem z nadmiernym zużyciem części wewnętrznych w zaworach innego producenta</a:t>
            </a:r>
          </a:p>
          <a:p>
            <a:r>
              <a:rPr lang="pl-PL" dirty="0"/>
              <a:t>(potrzeba wymiany części co 3 miesiące)</a:t>
            </a:r>
          </a:p>
          <a:p>
            <a:endParaRPr lang="pl-PL" dirty="0"/>
          </a:p>
          <a:p>
            <a:r>
              <a:rPr lang="pl-PL" b="1" dirty="0"/>
              <a:t>Rozwiązanie</a:t>
            </a:r>
          </a:p>
          <a:p>
            <a:r>
              <a:rPr lang="pl-PL" dirty="0"/>
              <a:t>Zastosowanie nowej geometrii połączone z doborem trwalszego materiału części</a:t>
            </a:r>
          </a:p>
          <a:p>
            <a:r>
              <a:rPr lang="pl-PL" dirty="0"/>
              <a:t>Wewnętrznych</a:t>
            </a:r>
            <a:endParaRPr lang="pl-PL" b="1" dirty="0"/>
          </a:p>
          <a:p>
            <a:endParaRPr lang="pl-PL" dirty="0"/>
          </a:p>
          <a:p>
            <a:r>
              <a:rPr lang="pl-PL" b="1" dirty="0"/>
              <a:t>Efekty</a:t>
            </a:r>
            <a:endParaRPr lang="pl-PL" dirty="0"/>
          </a:p>
          <a:p>
            <a:r>
              <a:rPr lang="pl-PL" dirty="0"/>
              <a:t>Pierwszy etap: uzyskana trwałość </a:t>
            </a:r>
            <a:r>
              <a:rPr lang="pl-PL" dirty="0" err="1"/>
              <a:t>trimu</a:t>
            </a:r>
            <a:r>
              <a:rPr lang="pl-PL" dirty="0"/>
              <a:t>, trwałość ~6 miesięcy</a:t>
            </a:r>
          </a:p>
          <a:p>
            <a:r>
              <a:rPr lang="pl-PL" dirty="0"/>
              <a:t>Drugi etap: modyfikacja geometrii oraz zmiana materiału, trwałość ~12miesięcy</a:t>
            </a:r>
          </a:p>
          <a:p>
            <a:r>
              <a:rPr lang="pl-PL" dirty="0"/>
              <a:t>Trzeci etap: rozwój produktu trwa ciągle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7051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6A824E8-DA42-C22D-DC96-0180F42D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2B55BEA-6835-5E87-AFD9-A7A70B11A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28" y="972495"/>
            <a:ext cx="3923921" cy="49049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677F98-7D98-AFCD-3F8F-83D3FD5C1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98" y="1830219"/>
            <a:ext cx="5088113" cy="420624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Rurociągi przesyłowe:</a:t>
            </a:r>
            <a:br>
              <a:rPr lang="pl-PL" dirty="0"/>
            </a:br>
            <a:r>
              <a:rPr lang="pl-PL" sz="2200" dirty="0"/>
              <a:t>- wielościeżkowa redukcja przy małych otwarciach i dużych spadkach ciśnienia</a:t>
            </a:r>
            <a:br>
              <a:rPr lang="pl-PL" sz="2200" dirty="0"/>
            </a:br>
            <a:r>
              <a:rPr lang="pl-PL" sz="2200" dirty="0"/>
              <a:t>- pełny przepływ przy małych spadkach ciśnienia</a:t>
            </a:r>
          </a:p>
        </p:txBody>
      </p:sp>
    </p:spTree>
    <p:extLst>
      <p:ext uri="{BB962C8B-B14F-4D97-AF65-F5344CB8AC3E}">
        <p14:creationId xmlns:p14="http://schemas.microsoft.com/office/powerpoint/2010/main" val="3223658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b="1" dirty="0" err="1"/>
              <a:t>Przesył</a:t>
            </a:r>
            <a:r>
              <a:rPr lang="pl-PL" b="1" dirty="0"/>
              <a:t> gazu i ropy naftowej</a:t>
            </a:r>
            <a:br>
              <a:rPr lang="pl-PL" dirty="0"/>
            </a:br>
            <a:r>
              <a:rPr lang="pl-PL" sz="1800" dirty="0"/>
              <a:t>Wyzwanie: przepływ dwukierunkowy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7667CF-6A1A-0593-81FB-8279CFAA2829}"/>
              </a:ext>
            </a:extLst>
          </p:cNvPr>
          <p:cNvSpPr txBox="1"/>
          <p:nvPr/>
        </p:nvSpPr>
        <p:spPr>
          <a:xfrm>
            <a:off x="838200" y="1680913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+mj-lt"/>
              </a:rPr>
              <a:t>Zawór typ Z1B dwukierunkowe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materiał korpusu/dławnicy 316L NACE 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materiał elementów wewnętrznych STELLIT Nr6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latin typeface="+mj-lt"/>
              </a:rPr>
              <a:t> uszczelnienie typu TA-LUFT</a:t>
            </a:r>
          </a:p>
        </p:txBody>
      </p:sp>
      <p:pic>
        <p:nvPicPr>
          <p:cNvPr id="2" name="Obraz 1" descr="Z1B 2-kier przekr - odnośniki.jpg">
            <a:extLst>
              <a:ext uri="{FF2B5EF4-FFF2-40B4-BE49-F238E27FC236}">
                <a16:creationId xmlns:a16="http://schemas.microsoft.com/office/drawing/2014/main" id="{E953F39C-C84D-DD9A-3F58-6C432D319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960"/>
          <a:stretch/>
        </p:blipFill>
        <p:spPr>
          <a:xfrm>
            <a:off x="5354141" y="2117558"/>
            <a:ext cx="6345803" cy="4375317"/>
          </a:xfrm>
          <a:prstGeom prst="rect">
            <a:avLst/>
          </a:prstGeom>
        </p:spPr>
      </p:pic>
      <p:pic>
        <p:nvPicPr>
          <p:cNvPr id="4" name="Obraz 3" descr="Z1B 2-kier widok.jpg">
            <a:extLst>
              <a:ext uri="{FF2B5EF4-FFF2-40B4-BE49-F238E27FC236}">
                <a16:creationId xmlns:a16="http://schemas.microsoft.com/office/drawing/2014/main" id="{C4FB78F2-3F40-0E87-6FE2-EC4CEB661F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8495" y="3150607"/>
            <a:ext cx="2270263" cy="230346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3526520-8EA8-9179-882C-2CEE10775751}"/>
              </a:ext>
            </a:extLst>
          </p:cNvPr>
          <p:cNvSpPr txBox="1"/>
          <p:nvPr/>
        </p:nvSpPr>
        <p:spPr>
          <a:xfrm>
            <a:off x="1419470" y="5569545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j-lt"/>
              </a:rPr>
              <a:t>DN300 PN100 </a:t>
            </a:r>
            <a:r>
              <a:rPr lang="pl-PL" dirty="0" err="1">
                <a:latin typeface="+mj-lt"/>
              </a:rPr>
              <a:t>Kvs</a:t>
            </a:r>
            <a:r>
              <a:rPr lang="pl-PL" dirty="0">
                <a:latin typeface="+mj-lt"/>
              </a:rPr>
              <a:t> 1350 STP</a:t>
            </a:r>
          </a:p>
          <a:p>
            <a:r>
              <a:rPr lang="pl-PL" dirty="0">
                <a:latin typeface="+mj-lt"/>
              </a:rPr>
              <a:t>DN400 PN100 </a:t>
            </a:r>
            <a:r>
              <a:rPr lang="pl-PL" dirty="0" err="1">
                <a:latin typeface="+mj-lt"/>
              </a:rPr>
              <a:t>Kvs</a:t>
            </a:r>
            <a:r>
              <a:rPr lang="pl-PL" dirty="0">
                <a:latin typeface="+mj-lt"/>
              </a:rPr>
              <a:t> 2200 STP</a:t>
            </a:r>
          </a:p>
          <a:p>
            <a:r>
              <a:rPr lang="pl-PL" dirty="0">
                <a:latin typeface="+mj-lt"/>
              </a:rPr>
              <a:t>DN500 PN100 </a:t>
            </a:r>
            <a:r>
              <a:rPr lang="pl-PL" dirty="0" err="1">
                <a:latin typeface="+mj-lt"/>
              </a:rPr>
              <a:t>Kvs</a:t>
            </a:r>
            <a:r>
              <a:rPr lang="pl-PL" dirty="0">
                <a:latin typeface="+mj-lt"/>
              </a:rPr>
              <a:t> 3500 LIN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746C7C9-1B71-CBA3-F2EF-DFFA07D64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93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DN400 PN63, dwukierunkowe.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603A9EF-8409-5690-F3EF-E61BD71C2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b="5098"/>
          <a:stretch/>
        </p:blipFill>
        <p:spPr>
          <a:xfrm>
            <a:off x="2755075" y="1972542"/>
            <a:ext cx="6681849" cy="452033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7C5AFB3-1BE6-1B7A-B18A-7C1D5A277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CE812BC-75C9-1E56-1ECC-AED329A2BF3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2123752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DN400 PCL600 dla </a:t>
            </a:r>
            <a:r>
              <a:rPr lang="pl-PL" dirty="0" err="1"/>
              <a:t>Oil&amp;Gas</a:t>
            </a:r>
            <a:r>
              <a:rPr lang="pl-PL" dirty="0"/>
              <a:t>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C5AFB3-1BE6-1B7A-B18A-7C1D5A277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B7EBE9-8B5C-4491-FEFE-CE7BD946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48" y="1784817"/>
            <a:ext cx="3610474" cy="47994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F396682-D966-C2A2-494E-2ECFAE86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557" y="1784817"/>
            <a:ext cx="3584078" cy="479944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4CEE3E3-C8AE-D3BE-FF0D-EB4C44F45F19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1732478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DN250 CL600 , dwukierunkowe.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D536C7A-CB8E-E786-F5DB-F6DFC988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64" y="1973433"/>
            <a:ext cx="3021233" cy="40283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E046A4-57B3-FF81-569E-CFF4684EE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8" y="1973433"/>
            <a:ext cx="3022805" cy="402831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B48BF1A-70E9-945C-DE6B-43F5B0718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48" y="1973433"/>
            <a:ext cx="3021233" cy="4028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6BA950A-8EDA-6E23-6672-12DD4D991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D51223E-C9C0-DBB3-4AC9-813C2ABF4576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750950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A29F42-6CF5-F314-FA42-E3F339C1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Zawór NPS16” CL150 zabudowa podziemna</a:t>
            </a:r>
          </a:p>
        </p:txBody>
      </p:sp>
      <p:pic>
        <p:nvPicPr>
          <p:cNvPr id="7" name="Symbol zastępczy obrazu 5" descr="SOLIDWORKS 2024 SP1.0 - [PA500001742.SLDASM *]">
            <a:extLst>
              <a:ext uri="{FF2B5EF4-FFF2-40B4-BE49-F238E27FC236}">
                <a16:creationId xmlns:a16="http://schemas.microsoft.com/office/drawing/2014/main" id="{31F7FA59-D87C-6DC4-574E-2E00B820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168" y="1619250"/>
            <a:ext cx="2027659" cy="4873625"/>
          </a:xfrm>
          <a:prstGeom prst="rect">
            <a:avLst/>
          </a:prstGeom>
        </p:spPr>
      </p:pic>
      <p:pic>
        <p:nvPicPr>
          <p:cNvPr id="4" name="Symbol zastępczy obrazu 5" descr="PA500001742_DTR.pdf - Foxit PhantomPDF">
            <a:extLst>
              <a:ext uri="{FF2B5EF4-FFF2-40B4-BE49-F238E27FC236}">
                <a16:creationId xmlns:a16="http://schemas.microsoft.com/office/drawing/2014/main" id="{C3509111-A28B-B8A8-C635-6E7015DBC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702" y="1463286"/>
            <a:ext cx="4537295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4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Certyfikaty/Świadectwa/</a:t>
            </a:r>
            <a:r>
              <a:rPr lang="pl-PL" dirty="0"/>
              <a:t>B</a:t>
            </a:r>
            <a:r>
              <a:rPr lang="pl-PL" sz="4400" dirty="0"/>
              <a:t>adania: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520B377-E07E-E7C4-D5AB-533E69E84F42}"/>
              </a:ext>
            </a:extLst>
          </p:cNvPr>
          <p:cNvSpPr txBox="1"/>
          <p:nvPr/>
        </p:nvSpPr>
        <p:spPr>
          <a:xfrm>
            <a:off x="838200" y="1690688"/>
            <a:ext cx="74168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ISO 15848-1 dla zaworów niskoemisyjnych + wodór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SIL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Zgodność z Dyrektywą Urządzeń Ciśnieniowych (PED) Moduł H.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ATEX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FireSafe</a:t>
            </a:r>
            <a:endParaRPr lang="pl-PL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ANSI (kołnierze wg ANSI PN-EN1759, materiały)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Próby odbiorowe API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Świadectwo NACE MR0175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udarności.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materiałowy 3.1 i 3.2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Malowanie zaworów i siłowników wg specjalistycznych wymagań (np. C4, C5-I, C5-M </a:t>
            </a:r>
          </a:p>
          <a:p>
            <a:pPr lvl="0"/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trwałość H) - zgodnie z normą ISO 12944.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Kwalifikowane technologie spawania WPQR, WPS.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RTG, RT, VS.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przepływów oparte o numeryczne analizy CFD.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Materiały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certyfikatem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HIC (Hydrogen Induced Cracking)</a:t>
            </a:r>
            <a:endParaRPr lang="pl-PL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913D692-8492-1D0B-50F0-E3848F448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8AA4037-B8BE-476B-0D8E-55AC4ED8D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13" y="1690688"/>
            <a:ext cx="32738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9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Najnowsze projekty rozwojowe: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DAD1D8D-E89C-2D2C-29AA-9081EB946BE7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Certyfikat </a:t>
            </a:r>
            <a:r>
              <a:rPr lang="pl-PL" b="1" dirty="0" err="1">
                <a:latin typeface="+mj-lt"/>
              </a:rPr>
              <a:t>Firesafe</a:t>
            </a:r>
            <a:r>
              <a:rPr lang="pl-PL" b="1" dirty="0">
                <a:latin typeface="+mj-lt"/>
              </a:rPr>
              <a:t> (API607 / ISO10497)</a:t>
            </a:r>
            <a:r>
              <a:rPr lang="pl-PL" dirty="0">
                <a:latin typeface="+mj-lt"/>
              </a:rPr>
              <a:t> dla zaworów regulacyjnych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A0CF65-CA7A-99AD-D67A-08810905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50" y="1981950"/>
            <a:ext cx="3203701" cy="45389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05915E0-4F00-46B3-98F5-EE2B723B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57" y="2097332"/>
            <a:ext cx="3074647" cy="19805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E6C4BD9-C0FF-CC71-55A0-10F663C6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18" y="4345623"/>
            <a:ext cx="3070486" cy="20469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E4BF3F7-B524-B792-08D8-02E0947BB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36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39647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Picture 2" descr="C:\Documents and Settings\175\Pulpit\Zdjęcia Mochovce\Zawór kołnierzowy pod napęd.jpg">
            <a:extLst>
              <a:ext uri="{FF2B5EF4-FFF2-40B4-BE49-F238E27FC236}">
                <a16:creationId xmlns:a16="http://schemas.microsoft.com/office/drawing/2014/main" id="{BC0BC83E-3983-0BF1-279E-CC5B9D4B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6385" y="3962323"/>
            <a:ext cx="1419280" cy="2714032"/>
          </a:xfrm>
          <a:prstGeom prst="rect">
            <a:avLst/>
          </a:prstGeom>
          <a:noFill/>
        </p:spPr>
      </p:pic>
      <p:pic>
        <p:nvPicPr>
          <p:cNvPr id="6" name="Picture 3" descr="C:\Documents and Settings\175\Pulpit\Zdjęcia Mochovce\Zawór kątowy z siłownikiem elektrycznym.jpg">
            <a:extLst>
              <a:ext uri="{FF2B5EF4-FFF2-40B4-BE49-F238E27FC236}">
                <a16:creationId xmlns:a16="http://schemas.microsoft.com/office/drawing/2014/main" id="{85E9974D-9B7F-5019-3598-6CE3307F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425" y="2786987"/>
            <a:ext cx="1649253" cy="3757095"/>
          </a:xfrm>
          <a:prstGeom prst="rect">
            <a:avLst/>
          </a:prstGeom>
          <a:noFill/>
        </p:spPr>
      </p:pic>
      <p:pic>
        <p:nvPicPr>
          <p:cNvPr id="15" name="Picture 4" descr="C:\Documents and Settings\175\Pulpit\Zdjęcia Mochovce\Zawór z siłownikiem AUMA.jpg">
            <a:extLst>
              <a:ext uri="{FF2B5EF4-FFF2-40B4-BE49-F238E27FC236}">
                <a16:creationId xmlns:a16="http://schemas.microsoft.com/office/drawing/2014/main" id="{F96E653C-88BA-236C-8789-22FD3C1E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58744" y="1242676"/>
            <a:ext cx="2320134" cy="5341747"/>
          </a:xfrm>
          <a:prstGeom prst="rect">
            <a:avLst/>
          </a:prstGeom>
          <a:noFill/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3120540"/>
            <a:ext cx="6098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Mochovce</a:t>
            </a:r>
            <a:r>
              <a:rPr lang="pl-PL" sz="1800" b="1" dirty="0"/>
              <a:t> – Słowacja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  <a:p>
            <a:pPr>
              <a:defRPr/>
            </a:pPr>
            <a:r>
              <a:rPr lang="pl-PL" sz="1800" noProof="0" dirty="0">
                <a:latin typeface="+mj-lt"/>
                <a:ea typeface="+mj-ea"/>
                <a:cs typeface="+mj-cs"/>
              </a:rPr>
              <a:t>Zawory</a:t>
            </a:r>
            <a:r>
              <a:rPr lang="pl-PL" sz="18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1800" noProof="0" dirty="0">
                <a:latin typeface="+mj-lt"/>
                <a:ea typeface="+mj-ea"/>
                <a:cs typeface="+mj-cs"/>
              </a:rPr>
              <a:t>regulacyjne spełniały wymagania układów projektowanych w technologii </a:t>
            </a:r>
            <a:r>
              <a:rPr lang="pl-PL" sz="1800" b="1" noProof="0" dirty="0">
                <a:latin typeface="+mj-lt"/>
                <a:ea typeface="+mj-ea"/>
                <a:cs typeface="+mj-cs"/>
              </a:rPr>
              <a:t>VVER 440 / V-213 </a:t>
            </a:r>
            <a:r>
              <a:rPr lang="pl-PL" sz="1800" noProof="0" dirty="0">
                <a:latin typeface="+mj-lt"/>
                <a:ea typeface="+mj-ea"/>
                <a:cs typeface="+mj-cs"/>
              </a:rPr>
              <a:t>opartych na wytycznych Słowackiego Urzędu Dozoru jądrowego (ÚJD SR). 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4E67C86-2EA5-79C7-887A-77BA047E8F17}"/>
              </a:ext>
            </a:extLst>
          </p:cNvPr>
          <p:cNvSpPr txBox="1"/>
          <p:nvPr/>
        </p:nvSpPr>
        <p:spPr>
          <a:xfrm>
            <a:off x="5495453" y="280657"/>
            <a:ext cx="1843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Wcześniej i krócej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978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typu Z, materiał </a:t>
            </a:r>
            <a:r>
              <a:rPr lang="pl-PL" dirty="0"/>
              <a:t>Hastelloy C276</a:t>
            </a:r>
            <a:endParaRPr lang="pl-PL" dirty="0"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6F1BB09-4A53-02C8-2A4B-8C714B5E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57" y="1798264"/>
            <a:ext cx="3542258" cy="47352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1C9441F-78EE-61DF-8152-381C46C3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501" y="1798264"/>
            <a:ext cx="3542258" cy="473122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41CB286-C01D-1CD3-9727-1D5DE824FB9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</a:t>
            </a:r>
          </a:p>
        </p:txBody>
      </p:sp>
    </p:spTree>
    <p:extLst>
      <p:ext uri="{BB962C8B-B14F-4D97-AF65-F5344CB8AC3E}">
        <p14:creationId xmlns:p14="http://schemas.microsoft.com/office/powerpoint/2010/main" val="31192388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Hinkley</a:t>
            </a:r>
            <a:r>
              <a:rPr lang="pl-PL" sz="1800" b="1" dirty="0"/>
              <a:t> Point C – Wielka Brytania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dirty="0">
                <a:latin typeface="+mj-lt"/>
              </a:rPr>
              <a:t>ZAKRES DOSTAWY: 16 SZTUK REGULATORÓW.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dirty="0">
                <a:latin typeface="+mj-lt"/>
              </a:rPr>
              <a:t>Zastosowanie: 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dirty="0">
              <a:latin typeface="+mj-lt"/>
            </a:endParaRP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Utrzymanie stałej różnicy ciśnień pomiędzy zasilaniem uszczelnienia a ciśnieniem wodoru w zbiorniku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Awaryjny układ zabezpieczający przed wyciekiem wodoru z generatora przez uszczelnienia.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Zabezpieczenie systemu przed zalaniem generatora olejem.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Sterowanie poziomem oleju w kolumnach olejowych przed pompami.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1674FAF-6D00-6FA8-8373-96178D99B0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4098" y="3429000"/>
            <a:ext cx="1184760" cy="316190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CAD5038-2669-FD34-1A2A-B9EC96A2EC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55844" y="1488983"/>
            <a:ext cx="1915723" cy="5150886"/>
          </a:xfrm>
          <a:prstGeom prst="rect">
            <a:avLst/>
          </a:prstGeom>
        </p:spPr>
      </p:pic>
      <p:sp>
        <p:nvSpPr>
          <p:cNvPr id="20" name="Tytuł 1">
            <a:extLst>
              <a:ext uri="{FF2B5EF4-FFF2-40B4-BE49-F238E27FC236}">
                <a16:creationId xmlns:a16="http://schemas.microsoft.com/office/drawing/2014/main" id="{F5E676E4-21AF-AB88-74A4-E8C07238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</p:spTree>
    <p:extLst>
      <p:ext uri="{BB962C8B-B14F-4D97-AF65-F5344CB8AC3E}">
        <p14:creationId xmlns:p14="http://schemas.microsoft.com/office/powerpoint/2010/main" val="2647610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Akkuyu</a:t>
            </a:r>
            <a:r>
              <a:rPr lang="pl-PL" sz="1800" b="1" dirty="0"/>
              <a:t> – Turcja (</a:t>
            </a:r>
            <a:r>
              <a:rPr lang="pl-PL" sz="1800" b="1" dirty="0" err="1"/>
              <a:t>Büyükeceli</a:t>
            </a:r>
            <a:r>
              <a:rPr lang="pl-PL" sz="1800" b="1" dirty="0"/>
              <a:t>)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TRÓJDROGOWY ZAWÓR NADMIAROWO/OBEJŚCIOWY TYP ZBP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Układ uszczelnienia olejowego łożysk generatora.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15973F-AC38-0529-FF4B-308F5866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6308" y="1610006"/>
            <a:ext cx="3160242" cy="49481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75B2CFE-492E-ED55-E5F0-E0618F537A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6831" y="4213108"/>
            <a:ext cx="3204821" cy="230956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365DE30-6C5A-BEA4-1544-1F137FF661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1652" y="4017352"/>
            <a:ext cx="3364194" cy="25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6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Akkuyu</a:t>
            </a:r>
            <a:r>
              <a:rPr lang="pl-PL" sz="1800" b="1" dirty="0"/>
              <a:t> – Turcja (</a:t>
            </a:r>
            <a:r>
              <a:rPr lang="pl-PL" sz="1800" b="1" dirty="0" err="1"/>
              <a:t>Büyükeceli</a:t>
            </a:r>
            <a:r>
              <a:rPr lang="pl-PL" sz="1800" b="1" dirty="0"/>
              <a:t>)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Regulatory bezpośredniego działania ZSN5</a:t>
            </a:r>
          </a:p>
          <a:p>
            <a:pPr>
              <a:defRPr/>
            </a:pPr>
            <a:r>
              <a:rPr lang="pl-PL" dirty="0">
                <a:latin typeface="+mj-lt"/>
              </a:rPr>
              <a:t>Układ uszczelnienia olejowego łożysk generatora.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D5B65B3-E86C-CD3A-23DA-841FA06E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7712" y="892297"/>
            <a:ext cx="2217549" cy="56182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FB0BBD-A4D1-FCF4-6DC0-AD633D8C86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634" y="3612854"/>
            <a:ext cx="1572420" cy="29556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FD1446-F881-80E6-C89C-ED32656220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6441" y="3522042"/>
            <a:ext cx="1850298" cy="30308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65EE74-A137-21D4-461D-9E7B9CBBB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7130" y="4213108"/>
            <a:ext cx="2859674" cy="22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04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Wyzwanie: niskoemisyjność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93392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Zmiany wymogów na przestrzeni lat: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04F1621-B7E0-A8B3-268E-EBB0CEB14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25" y="2838920"/>
            <a:ext cx="2272209" cy="351435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506C8C9-5853-B59B-1C2D-56A8C318F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4" y="2087984"/>
            <a:ext cx="2296152" cy="361893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D8C774-370B-CB56-3788-D2913EB39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51" y="2979495"/>
            <a:ext cx="2918584" cy="351435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726D68-0101-EB52-9CCF-16A6A77BD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3" y="2409192"/>
            <a:ext cx="2899738" cy="30733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5409308-3428-0147-0131-9EB0B2CD1472}"/>
              </a:ext>
            </a:extLst>
          </p:cNvPr>
          <p:cNvSpPr txBox="1"/>
          <p:nvPr/>
        </p:nvSpPr>
        <p:spPr>
          <a:xfrm>
            <a:off x="6096000" y="2889975"/>
            <a:ext cx="3164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II: docisk sprężynowy TA-Luft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3074500-861E-5E4A-412D-8D830DA872BB}"/>
              </a:ext>
            </a:extLst>
          </p:cNvPr>
          <p:cNvSpPr txBox="1"/>
          <p:nvPr/>
        </p:nvSpPr>
        <p:spPr>
          <a:xfrm>
            <a:off x="8592719" y="1780208"/>
            <a:ext cx="34265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III: docisk sprężynowy ISO15848-1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F19C80B-5DF8-007E-1177-DD391EF8B3D2}"/>
              </a:ext>
            </a:extLst>
          </p:cNvPr>
          <p:cNvSpPr txBox="1"/>
          <p:nvPr/>
        </p:nvSpPr>
        <p:spPr>
          <a:xfrm>
            <a:off x="2334996" y="2487060"/>
            <a:ext cx="2431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I: docisk śrubowy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7887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782AD58-4F7C-CC5E-3151-DDF9B474E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7" y="1772137"/>
            <a:ext cx="4057291" cy="507161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726D68-0101-EB52-9CCF-16A6A77BD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1" y="1027906"/>
            <a:ext cx="3010321" cy="319051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2D21C4F-0725-54BC-4A4F-0CA40C3A1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0" y="1981169"/>
            <a:ext cx="3696030" cy="462003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04F1621-B7E0-A8B3-268E-EBB0CEB14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4" y="1300055"/>
            <a:ext cx="2197074" cy="339814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79E9DA3-360A-A748-24D8-2E343A9BAEB6}"/>
              </a:ext>
            </a:extLst>
          </p:cNvPr>
          <p:cNvSpPr txBox="1"/>
          <p:nvPr/>
        </p:nvSpPr>
        <p:spPr>
          <a:xfrm>
            <a:off x="799563" y="1560511"/>
            <a:ext cx="37366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śrubowy: pakunki dociskane dławikiem śrubowym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064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C9AC574-2AFC-5DD7-C4AF-454F5CE3DBC9}"/>
              </a:ext>
            </a:extLst>
          </p:cNvPr>
          <p:cNvSpPr txBox="1"/>
          <p:nvPr/>
        </p:nvSpPr>
        <p:spPr>
          <a:xfrm>
            <a:off x="971849" y="2120227"/>
            <a:ext cx="3092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171FA2D-34FD-7D21-C42D-569C73F6D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4" y="1757835"/>
            <a:ext cx="3578647" cy="430915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657C033-23EF-061E-A0E3-E03C6879F4AD}"/>
              </a:ext>
            </a:extLst>
          </p:cNvPr>
          <p:cNvSpPr txBox="1"/>
          <p:nvPr/>
        </p:nvSpPr>
        <p:spPr>
          <a:xfrm>
            <a:off x="838200" y="1501559"/>
            <a:ext cx="4234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 z zestawem sprężyn talerzowych: zużycie pakunków jest kompensowane przez nacisk od sprężyn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Użyte pakunki zgodne z TA-Luft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endParaRPr lang="pl-PL" sz="16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6D74F44-575B-1DAF-4891-6FCE654E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13">
            <a:off x="6852196" y="1039694"/>
            <a:ext cx="5213561" cy="561829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</p:spTree>
    <p:extLst>
      <p:ext uri="{BB962C8B-B14F-4D97-AF65-F5344CB8AC3E}">
        <p14:creationId xmlns:p14="http://schemas.microsoft.com/office/powerpoint/2010/main" val="14979987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C07F0D9-ADB8-FE78-9DFE-758C2EE0FB01}"/>
              </a:ext>
            </a:extLst>
          </p:cNvPr>
          <p:cNvSpPr txBox="1"/>
          <p:nvPr/>
        </p:nvSpPr>
        <p:spPr>
          <a:xfrm>
            <a:off x="923025" y="1633989"/>
            <a:ext cx="1402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+mj-lt"/>
              </a:rPr>
              <a:t>ISO15848-1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C8F2B2C-1687-9ACC-A579-D0BE42560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45" y="801537"/>
            <a:ext cx="4203940" cy="52549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4DCE0FE-8E87-D18F-D45D-FFFB7EEE9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86" y="1511000"/>
            <a:ext cx="2998027" cy="472515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421AFEE-CED4-F1AE-D2C4-83B4470E5449}"/>
              </a:ext>
            </a:extLst>
          </p:cNvPr>
          <p:cNvSpPr txBox="1"/>
          <p:nvPr/>
        </p:nvSpPr>
        <p:spPr>
          <a:xfrm>
            <a:off x="813040" y="2126750"/>
            <a:ext cx="42341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 z zestawem sprężyn talerzowych: zużycie pakunków jest kompensowane przez nacisk od sprężyn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Użyte pakunki zgodne z certyfikatem ISO15848-1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r>
              <a:rPr lang="pl-PL" sz="1600" dirty="0">
                <a:latin typeface="+mj-lt"/>
              </a:rPr>
              <a:t>Uzyskanie odpowiedniej szczelności w próbie helowej przy użyciu </a:t>
            </a:r>
            <a:r>
              <a:rPr lang="pl-PL" sz="1600" dirty="0" err="1">
                <a:latin typeface="+mj-lt"/>
              </a:rPr>
              <a:t>sniffera</a:t>
            </a:r>
            <a:r>
              <a:rPr lang="pl-PL" sz="1600" dirty="0">
                <a:latin typeface="+mj-lt"/>
              </a:rPr>
              <a:t> wg ISO15848-2</a:t>
            </a:r>
          </a:p>
          <a:p>
            <a:endParaRPr lang="pl-PL" sz="16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699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Planowany zakres certyfikacji: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4A7D21-BC93-34D2-21AD-B007037A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1" y="1782372"/>
            <a:ext cx="3325286" cy="442890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F5A6374-E092-22B8-DCA0-177898AE973B}"/>
              </a:ext>
            </a:extLst>
          </p:cNvPr>
          <p:cNvSpPr txBox="1"/>
          <p:nvPr/>
        </p:nvSpPr>
        <p:spPr>
          <a:xfrm>
            <a:off x="8020345" y="1782372"/>
            <a:ext cx="3559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RT ÷ +400°C</a:t>
            </a:r>
          </a:p>
          <a:p>
            <a:r>
              <a:rPr lang="pl-PL" sz="2400" dirty="0">
                <a:cs typeface="Arial" panose="020B0604020202020204" pitchFamily="34" charset="0"/>
              </a:rPr>
              <a:t>Etap I: 110 bar</a:t>
            </a:r>
          </a:p>
          <a:p>
            <a:r>
              <a:rPr lang="pl-PL" sz="2400" dirty="0">
                <a:cs typeface="Arial" panose="020B0604020202020204" pitchFamily="34" charset="0"/>
              </a:rPr>
              <a:t>Etap II: 160 bar</a:t>
            </a:r>
          </a:p>
          <a:p>
            <a:endParaRPr lang="pl-PL" sz="24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B2A5744-30CF-3758-F741-4623A52FD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00" y="1782372"/>
            <a:ext cx="3184151" cy="284407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80D3011-B1F3-E5DC-5F1F-9155AAAF6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82" y="4016533"/>
            <a:ext cx="4961299" cy="26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04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5647838-D3B7-6F82-AB97-C4E1F867C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6505A4-9FBE-41A1-6829-994801EB08F2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RT°C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10÷110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PN10-CL600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19AA46-78F6-4815-2079-8E6BA8E2CBF9}"/>
              </a:ext>
            </a:extLst>
          </p:cNvPr>
          <p:cNvSpPr txBox="1"/>
          <p:nvPr/>
        </p:nvSpPr>
        <p:spPr>
          <a:xfrm>
            <a:off x="4779874" y="2163337"/>
            <a:ext cx="6807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CH-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CC2-SSA2</a:t>
            </a:r>
            <a:r>
              <a:rPr lang="pl-PL" sz="2400" dirty="0">
                <a:cs typeface="Arial" panose="020B0604020202020204" pitchFamily="34" charset="0"/>
              </a:rPr>
              <a:t>-t400°C-(110/110)-ISO15848-1</a:t>
            </a:r>
          </a:p>
          <a:p>
            <a:r>
              <a:rPr lang="pl-PL" sz="2400" i="1" dirty="0" err="1">
                <a:solidFill>
                  <a:schemeClr val="accent5"/>
                </a:solidFill>
                <a:cs typeface="Arial" panose="020B0604020202020204" pitchFamily="34" charset="0"/>
              </a:rPr>
              <a:t>Garlock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1303 FEP </a:t>
            </a:r>
            <a:r>
              <a:rPr lang="pl-PL" sz="2400" dirty="0">
                <a:cs typeface="Arial" panose="020B0604020202020204" pitchFamily="34" charset="0"/>
              </a:rPr>
              <a:t>– materiał uszczelniający: grafit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CC2</a:t>
            </a:r>
            <a:r>
              <a:rPr lang="pl-PL" sz="2400" dirty="0">
                <a:cs typeface="Arial" panose="020B0604020202020204" pitchFamily="34" charset="0"/>
              </a:rPr>
              <a:t> - 60 tyś. cykli zaworu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CH</a:t>
            </a:r>
            <a:r>
              <a:rPr lang="pl-PL" sz="2400" dirty="0">
                <a:cs typeface="Arial" panose="020B0604020202020204" pitchFamily="34" charset="0"/>
              </a:rPr>
              <a:t>- 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SSA2</a:t>
            </a:r>
            <a:r>
              <a:rPr lang="pl-PL" sz="2400" dirty="0">
                <a:cs typeface="Arial" panose="020B0604020202020204" pitchFamily="34" charset="0"/>
              </a:rPr>
              <a:t> – dwukrotne dokręcenie śrub dławika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8D197E-BFFD-4FD6-4FD1-B2FDD481843C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81C1B61-7EE3-3637-064D-133B8F6B6F9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8F0A635-275B-888C-A488-D76F5731B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8" y="1617527"/>
            <a:ext cx="3426955" cy="48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3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5647838-D3B7-6F82-AB97-C4E1F867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73" y="3998808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6505A4-9FBE-41A1-6829-994801EB08F2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RT°C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10÷160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PN10-CL900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19AA46-78F6-4815-2079-8E6BA8E2CBF9}"/>
              </a:ext>
            </a:extLst>
          </p:cNvPr>
          <p:cNvSpPr txBox="1"/>
          <p:nvPr/>
        </p:nvSpPr>
        <p:spPr>
          <a:xfrm>
            <a:off x="4779874" y="2163337"/>
            <a:ext cx="68077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CH-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CC3-SSA0</a:t>
            </a:r>
            <a:r>
              <a:rPr lang="pl-PL" sz="2400" dirty="0">
                <a:cs typeface="Arial" panose="020B0604020202020204" pitchFamily="34" charset="0"/>
              </a:rPr>
              <a:t>-t400°C-(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160/160</a:t>
            </a:r>
            <a:r>
              <a:rPr lang="pl-PL" sz="2400" dirty="0">
                <a:cs typeface="Arial" panose="020B0604020202020204" pitchFamily="34" charset="0"/>
              </a:rPr>
              <a:t>)-ISO15848-1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SPETECH SPETOPAK WGR-TA 8535R</a:t>
            </a:r>
            <a:r>
              <a:rPr lang="pl-PL" sz="2400" dirty="0">
                <a:cs typeface="Arial" panose="020B0604020202020204" pitchFamily="34" charset="0"/>
              </a:rPr>
              <a:t>- materiał uszczelniający: grafit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</a:t>
            </a:r>
            <a:r>
              <a:rPr lang="pl-PL" sz="2400" dirty="0">
                <a:cs typeface="Arial" panose="020B0604020202020204" pitchFamily="34" charset="0"/>
              </a:rPr>
              <a:t> - 100 tyś. cykli zaworu</a:t>
            </a:r>
          </a:p>
          <a:p>
            <a:r>
              <a:rPr lang="pl-PL" sz="2400" dirty="0">
                <a:solidFill>
                  <a:schemeClr val="accent5"/>
                </a:solidFill>
                <a:cs typeface="Arial" panose="020B0604020202020204" pitchFamily="34" charset="0"/>
              </a:rPr>
              <a:t>CH</a:t>
            </a:r>
            <a:r>
              <a:rPr lang="pl-PL" sz="2400" dirty="0">
                <a:cs typeface="Arial" panose="020B0604020202020204" pitchFamily="34" charset="0"/>
              </a:rPr>
              <a:t>- 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SSA0</a:t>
            </a:r>
            <a:r>
              <a:rPr lang="pl-PL" sz="2400" dirty="0">
                <a:cs typeface="Arial" panose="020B0604020202020204" pitchFamily="34" charset="0"/>
              </a:rPr>
              <a:t> – śrub dławika nie były dokręcane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8D197E-BFFD-4FD6-4FD1-B2FDD481843C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81C1B61-7EE3-3637-064D-133B8F6B6F9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96E3B0B-DDF5-8DBB-A925-886A68E3D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2" y="1590761"/>
            <a:ext cx="3419242" cy="49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typu Z- </a:t>
            </a:r>
            <a:r>
              <a:rPr lang="pl-PL" sz="4000" dirty="0">
                <a:cs typeface="Arial" panose="020B0604020202020204" pitchFamily="34" charset="0"/>
              </a:rPr>
              <a:t>specjalne malowania i osprzęt.</a:t>
            </a:r>
            <a:endParaRPr lang="pl-PL" dirty="0"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601FF18-FB07-21A6-222E-0573CF2C9581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748795F-EC6D-3136-A5F3-367F9672D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52" y="1888322"/>
            <a:ext cx="3366169" cy="44896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E2BA33B-DA00-1EB9-0AC5-31F7E049E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11" y="1888322"/>
            <a:ext cx="3366170" cy="44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45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BC8BB8-6A4F-E927-FEF9-7DE550A7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9CB36727-2937-B4CC-4931-85C252BA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E859CF-A049-D6FC-878D-5263FF952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44C3CC1-1D8D-C2FC-6701-3026249C08C5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0BFA745-3691-38A1-705D-2B1AE489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BA812B9-8592-C9AE-A994-35E6B4142A3D}"/>
              </a:ext>
            </a:extLst>
          </p:cNvPr>
          <p:cNvSpPr txBox="1"/>
          <p:nvPr/>
        </p:nvSpPr>
        <p:spPr>
          <a:xfrm>
            <a:off x="8634735" y="4425495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A80382B-4973-414F-441B-65EB682B0B6C}"/>
              </a:ext>
            </a:extLst>
          </p:cNvPr>
          <p:cNvSpPr txBox="1"/>
          <p:nvPr/>
        </p:nvSpPr>
        <p:spPr>
          <a:xfrm>
            <a:off x="4779874" y="2163337"/>
            <a:ext cx="68077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BH-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CC3-SSA1</a:t>
            </a:r>
            <a:r>
              <a:rPr lang="pl-PL" sz="2400" dirty="0">
                <a:cs typeface="Arial" panose="020B0604020202020204" pitchFamily="34" charset="0"/>
              </a:rPr>
              <a:t>-t200°C-(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50/50</a:t>
            </a:r>
            <a:r>
              <a:rPr lang="pl-PL" sz="2400" dirty="0">
                <a:cs typeface="Arial" panose="020B0604020202020204" pitchFamily="34" charset="0"/>
              </a:rPr>
              <a:t>)-ISO15848-1</a:t>
            </a:r>
          </a:p>
          <a:p>
            <a:r>
              <a:rPr lang="pl-PL" sz="2400" i="1" dirty="0" err="1">
                <a:solidFill>
                  <a:schemeClr val="accent5"/>
                </a:solidFill>
                <a:cs typeface="Arial" panose="020B0604020202020204" pitchFamily="34" charset="0"/>
              </a:rPr>
              <a:t>Spetech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pl-PL" sz="2400" i="1" dirty="0" err="1">
                <a:solidFill>
                  <a:schemeClr val="accent5"/>
                </a:solidFill>
                <a:cs typeface="Arial" panose="020B0604020202020204" pitchFamily="34" charset="0"/>
              </a:rPr>
              <a:t>Spetopak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SPT 550M </a:t>
            </a:r>
            <a:r>
              <a:rPr lang="pl-PL" sz="2400" i="1" dirty="0">
                <a:cs typeface="Arial" panose="020B0604020202020204" pitchFamily="34" charset="0"/>
              </a:rPr>
              <a:t>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pl-PL" sz="2400" dirty="0">
                <a:cs typeface="Arial" panose="020B0604020202020204" pitchFamily="34" charset="0"/>
              </a:rPr>
              <a:t>materiał uszczelniający: PTFE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</a:t>
            </a:r>
            <a:r>
              <a:rPr lang="pl-PL" sz="2400" dirty="0">
                <a:cs typeface="Arial" panose="020B0604020202020204" pitchFamily="34" charset="0"/>
              </a:rPr>
              <a:t> - 100 tyś. cykli zaworu</a:t>
            </a:r>
          </a:p>
          <a:p>
            <a:r>
              <a:rPr lang="pl-PL" sz="2400" dirty="0">
                <a:cs typeface="Arial" panose="020B0604020202020204" pitchFamily="34" charset="0"/>
              </a:rPr>
              <a:t>BH- 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SSA1</a:t>
            </a:r>
            <a:r>
              <a:rPr lang="pl-PL" sz="2400" dirty="0">
                <a:cs typeface="Arial" panose="020B0604020202020204" pitchFamily="34" charset="0"/>
              </a:rPr>
              <a:t> – pojedyncze dokręcenie śrub dławika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79DC875-6B5C-08CF-599E-36369D23ED25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III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103D285-04EC-DDE1-824F-1C55992087EB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9" name="Symbol zastępczy obrazu 5" descr="PL Certyfikat_68_594_19.02.2024_Z1A POLNA - signed.pdf - Foxit PhantomPDF">
            <a:extLst>
              <a:ext uri="{FF2B5EF4-FFF2-40B4-BE49-F238E27FC236}">
                <a16:creationId xmlns:a16="http://schemas.microsoft.com/office/drawing/2014/main" id="{32674B4D-968C-D1F6-76CF-B1B1A4D8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408" y="1549415"/>
            <a:ext cx="3421383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4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ECE9B-6EB6-ACD0-8EDD-3AE6B5CD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93C53B9-8A28-8367-C504-3DA2CD39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8AAFE6-D3E2-D13F-CABD-3C21C6112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B24AFB9-00B0-A5C1-76FF-38E0205368D9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168019C-F2ED-4140-1A57-10466AB40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A3406D5-550F-ED66-9B06-15182DA627D9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-46°C ÷ RT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304840-6F4C-840F-9381-22D3AF884357}"/>
              </a:ext>
            </a:extLst>
          </p:cNvPr>
          <p:cNvSpPr txBox="1"/>
          <p:nvPr/>
        </p:nvSpPr>
        <p:spPr>
          <a:xfrm>
            <a:off x="4779874" y="2163337"/>
            <a:ext cx="6807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CH-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CC3-SSA0</a:t>
            </a:r>
            <a:r>
              <a:rPr lang="pl-PL" sz="2400" dirty="0">
                <a:cs typeface="Arial" panose="020B0604020202020204" pitchFamily="34" charset="0"/>
              </a:rPr>
              <a:t>-t-46°C-(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50/50</a:t>
            </a:r>
            <a:r>
              <a:rPr lang="pl-PL" sz="2400" dirty="0">
                <a:cs typeface="Arial" panose="020B0604020202020204" pitchFamily="34" charset="0"/>
              </a:rPr>
              <a:t>)-ISO15848-1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Pakiet-V </a:t>
            </a:r>
            <a:r>
              <a:rPr lang="pl-PL" sz="2400" i="1" dirty="0">
                <a:cs typeface="Arial" panose="020B0604020202020204" pitchFamily="34" charset="0"/>
              </a:rPr>
              <a:t>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pl-PL" sz="2400" dirty="0">
                <a:cs typeface="Arial" panose="020B0604020202020204" pitchFamily="34" charset="0"/>
              </a:rPr>
              <a:t>materiał uszczelniający: PTFE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</a:t>
            </a:r>
            <a:r>
              <a:rPr lang="pl-PL" sz="2400" dirty="0">
                <a:cs typeface="Arial" panose="020B0604020202020204" pitchFamily="34" charset="0"/>
              </a:rPr>
              <a:t> - 100 tyś. cykli zaworu</a:t>
            </a:r>
          </a:p>
          <a:p>
            <a:r>
              <a:rPr lang="pl-PL" sz="2400" dirty="0">
                <a:cs typeface="Arial" panose="020B0604020202020204" pitchFamily="34" charset="0"/>
              </a:rPr>
              <a:t>CH- 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SSA2</a:t>
            </a:r>
            <a:r>
              <a:rPr lang="pl-PL" sz="2400" dirty="0">
                <a:cs typeface="Arial" panose="020B0604020202020204" pitchFamily="34" charset="0"/>
              </a:rPr>
              <a:t> – dwukrotne dokręcenie śrub dławika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ED39BA-5E0A-657A-CC50-5685A2E486E8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0AC12D7-9028-0007-B60C-97484F7AF48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6" name="Symbol zastępczy obrazu 5" descr="PL Cert_72_594_23.04.2024_Z1A-podpis.pdf - Foxit PhantomPDF">
            <a:extLst>
              <a:ext uri="{FF2B5EF4-FFF2-40B4-BE49-F238E27FC236}">
                <a16:creationId xmlns:a16="http://schemas.microsoft.com/office/drawing/2014/main" id="{0A8B5A41-38C7-524A-D0E2-9614F7444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415" y="1549415"/>
            <a:ext cx="3377391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0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Wymogi dotyczące emisji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Procedura odbioru zaworów produkcyjnych wg ISO15848-2: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C80424-0CBA-7225-A86E-6EAEED072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07" y="1511859"/>
            <a:ext cx="4485993" cy="10267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F2F935-BC6B-0AE6-FBB9-B4DBAE455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40" y="4663567"/>
            <a:ext cx="3951195" cy="16224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ABC6555-BFB2-4E02-4259-E65CC2904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6" y="2053895"/>
            <a:ext cx="4285165" cy="26096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26C60D1-1018-CDC6-C94D-BC6E1856D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7296"/>
            <a:ext cx="5486730" cy="40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51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CC99-D619-BDAF-459D-BBF28A37D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2E6B6413-7AB0-0A34-5BB6-C35D1858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2D8BF08-8035-E576-25C3-E0313FC9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3" name="Symbol zastępczy obrazu 5" descr="PL Raport_78_638_25_10_2024 POLNA NPS1 CL600_-46oC_HYDROGEN.pdf - Foxit PhantomPDF">
            <a:extLst>
              <a:ext uri="{FF2B5EF4-FFF2-40B4-BE49-F238E27FC236}">
                <a16:creationId xmlns:a16="http://schemas.microsoft.com/office/drawing/2014/main" id="{791479BD-F6DF-93D4-CC6B-E7B10C82C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660" y="1690688"/>
            <a:ext cx="5315274" cy="4873625"/>
          </a:xfrm>
          <a:prstGeom prst="rect">
            <a:avLst/>
          </a:prstGeom>
        </p:spPr>
      </p:pic>
      <p:pic>
        <p:nvPicPr>
          <p:cNvPr id="14" name="Symbol zastępczy obrazu 5" descr="PL Raport_78_638_25_10_2024 POLNA NPS1 CL600_-46oC_HYDROGEN.pdf - Foxit PhantomPDF">
            <a:extLst>
              <a:ext uri="{FF2B5EF4-FFF2-40B4-BE49-F238E27FC236}">
                <a16:creationId xmlns:a16="http://schemas.microsoft.com/office/drawing/2014/main" id="{B67947D1-985C-E34B-B6FE-B0CFC36DF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756" y="1290796"/>
            <a:ext cx="6680432" cy="48736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5E2B705-E31A-A124-E4ED-CFA40EF661ED}"/>
              </a:ext>
            </a:extLst>
          </p:cNvPr>
          <p:cNvSpPr txBox="1"/>
          <p:nvPr/>
        </p:nvSpPr>
        <p:spPr>
          <a:xfrm>
            <a:off x="196812" y="1164442"/>
            <a:ext cx="6888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Badania z użyciem wodoru H</a:t>
            </a:r>
            <a:r>
              <a:rPr lang="pl-PL" sz="36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93710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E1EA-FF6C-6AE1-3171-78FD7C1D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FEEBB20-7819-EFA4-A674-7B7585F2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B826BB7-A29B-1C0A-A015-8F3252BF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5C786F6-B267-ED4B-FAED-82A625B0AB21}"/>
              </a:ext>
            </a:extLst>
          </p:cNvPr>
          <p:cNvSpPr txBox="1"/>
          <p:nvPr/>
        </p:nvSpPr>
        <p:spPr>
          <a:xfrm>
            <a:off x="196812" y="1164442"/>
            <a:ext cx="6888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Badania z użyciem wodoru H</a:t>
            </a:r>
            <a:r>
              <a:rPr lang="pl-PL" sz="36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</a:p>
          <a:p>
            <a:endParaRPr lang="pl-PL" sz="2400" dirty="0"/>
          </a:p>
        </p:txBody>
      </p:sp>
      <p:pic>
        <p:nvPicPr>
          <p:cNvPr id="6" name="Symbol zastępczy obrazu 5" descr="PL Raport_78_638_25_10_2024 - SIGNED.pdf - Foxit PhantomPDF">
            <a:extLst>
              <a:ext uri="{FF2B5EF4-FFF2-40B4-BE49-F238E27FC236}">
                <a16:creationId xmlns:a16="http://schemas.microsoft.com/office/drawing/2014/main" id="{5164BE6D-7A5B-8F2B-BC10-315D45601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075" y="1789748"/>
            <a:ext cx="6172200" cy="1924993"/>
          </a:xfrm>
          <a:prstGeom prst="rect">
            <a:avLst/>
          </a:prstGeom>
        </p:spPr>
      </p:pic>
      <p:pic>
        <p:nvPicPr>
          <p:cNvPr id="3" name="Symbol zastępczy obrazu 5" descr="PL Raport_78_638_25_10_2024 POLNA NPS1 CL600_-46oC_HYDROGEN.pdf - Foxit PhantomPDF">
            <a:extLst>
              <a:ext uri="{FF2B5EF4-FFF2-40B4-BE49-F238E27FC236}">
                <a16:creationId xmlns:a16="http://schemas.microsoft.com/office/drawing/2014/main" id="{96A2A2F4-EF1A-B0B0-AF35-6A97062C7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5275" y="1789748"/>
            <a:ext cx="4470386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35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BC92-1828-3CE7-E4FF-8F652244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C4F816B-7175-6F75-02B3-1681E65D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1FC369-027C-C3AA-69C8-347846830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CADACD-6884-15AF-F067-AB3884355C18}"/>
              </a:ext>
            </a:extLst>
          </p:cNvPr>
          <p:cNvSpPr txBox="1"/>
          <p:nvPr/>
        </p:nvSpPr>
        <p:spPr>
          <a:xfrm>
            <a:off x="196812" y="1164442"/>
            <a:ext cx="6888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Badania z użyciem wodoru H</a:t>
            </a:r>
            <a:r>
              <a:rPr lang="pl-PL" sz="36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</a:p>
          <a:p>
            <a:endParaRPr lang="pl-PL" sz="2400" dirty="0"/>
          </a:p>
        </p:txBody>
      </p:sp>
      <p:pic>
        <p:nvPicPr>
          <p:cNvPr id="9" name="Symbol zastępczy obrazu 5" descr="PL Raport_78_638_25_10_2024 POLNA NPS1 CL600_-46oC_HYDROGEN.pdf - Foxit PhantomPDF">
            <a:extLst>
              <a:ext uri="{FF2B5EF4-FFF2-40B4-BE49-F238E27FC236}">
                <a16:creationId xmlns:a16="http://schemas.microsoft.com/office/drawing/2014/main" id="{2ED1D7FF-25CB-6B44-658E-6EC40AB45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48" y="1804828"/>
            <a:ext cx="6183942" cy="4873625"/>
          </a:xfrm>
          <a:prstGeom prst="rect">
            <a:avLst/>
          </a:prstGeom>
        </p:spPr>
      </p:pic>
      <p:pic>
        <p:nvPicPr>
          <p:cNvPr id="8" name="Symbol zastępczy obrazu 5" descr="PL Raport_78_638_25_10_2024 - SIGNED.pdf - Foxit PhantomPDF">
            <a:extLst>
              <a:ext uri="{FF2B5EF4-FFF2-40B4-BE49-F238E27FC236}">
                <a16:creationId xmlns:a16="http://schemas.microsoft.com/office/drawing/2014/main" id="{A1FCBA72-617C-6C41-56B1-C2DF05446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2988" y="1804828"/>
            <a:ext cx="6172200" cy="23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14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26E76-8CA7-C4AE-BD9F-EE3F3CC4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7E804EE-D39F-6E18-AD42-EFC71C5C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9D539A-B88C-84AE-25BE-F3322490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DAEC2E3-A0CC-28A6-1EFD-8AC9AE4DE3EF}"/>
              </a:ext>
            </a:extLst>
          </p:cNvPr>
          <p:cNvSpPr txBox="1"/>
          <p:nvPr/>
        </p:nvSpPr>
        <p:spPr>
          <a:xfrm>
            <a:off x="196812" y="1164442"/>
            <a:ext cx="6888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Badania z użyciem wodoru H</a:t>
            </a:r>
            <a:r>
              <a:rPr lang="pl-PL" sz="36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</a:p>
          <a:p>
            <a:endParaRPr lang="pl-PL" sz="2400" dirty="0"/>
          </a:p>
        </p:txBody>
      </p:sp>
      <p:pic>
        <p:nvPicPr>
          <p:cNvPr id="6" name="Symbol zastępczy obrazu 5" descr="PL Raport_78_638_25_10_2024 POLNA NPS1 CL600_-46oC_HYDROGEN.pdf - Foxit PhantomPDF">
            <a:extLst>
              <a:ext uri="{FF2B5EF4-FFF2-40B4-BE49-F238E27FC236}">
                <a16:creationId xmlns:a16="http://schemas.microsoft.com/office/drawing/2014/main" id="{49BAF34D-5725-D6E1-DB7F-2B67FC1B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0264" y="1804988"/>
            <a:ext cx="6727396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360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FA4A-52C9-AAAF-1B29-6E22BF68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9A90177D-66EA-0150-6533-340BBB3D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41A5FFC-6184-EED1-0BC0-A9FFA2CB8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6BFEC11-D3A1-DD7A-41CA-F0BB58FA464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3A19CF1-226B-533D-84F5-84A2918A0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BE45479-5F84-5429-826E-3F522A13730E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-46°C ÷ RT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10÷110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PN10-CL600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CAA91A-449B-8F6F-652E-CA167C598DD0}"/>
              </a:ext>
            </a:extLst>
          </p:cNvPr>
          <p:cNvSpPr txBox="1"/>
          <p:nvPr/>
        </p:nvSpPr>
        <p:spPr>
          <a:xfrm>
            <a:off x="4779874" y="2205934"/>
            <a:ext cx="6807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C(H</a:t>
            </a:r>
            <a:r>
              <a:rPr lang="pl-PL" sz="2400" baseline="-25000" dirty="0">
                <a:cs typeface="Arial" panose="020B0604020202020204" pitchFamily="34" charset="0"/>
              </a:rPr>
              <a:t>2</a:t>
            </a:r>
            <a:r>
              <a:rPr lang="pl-PL" sz="2400" dirty="0">
                <a:cs typeface="Arial" panose="020B0604020202020204" pitchFamily="34" charset="0"/>
              </a:rPr>
              <a:t>)-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CC3-SSA3</a:t>
            </a:r>
            <a:r>
              <a:rPr lang="pl-PL" sz="2400" dirty="0">
                <a:cs typeface="Arial" panose="020B0604020202020204" pitchFamily="34" charset="0"/>
              </a:rPr>
              <a:t>-t-46°C-CL600-ISO15848-1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Pakiet-V </a:t>
            </a:r>
            <a:r>
              <a:rPr lang="pl-PL" sz="2400" i="1" dirty="0">
                <a:cs typeface="Arial" panose="020B0604020202020204" pitchFamily="34" charset="0"/>
              </a:rPr>
              <a:t>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pl-PL" sz="2400" dirty="0">
                <a:cs typeface="Arial" panose="020B0604020202020204" pitchFamily="34" charset="0"/>
              </a:rPr>
              <a:t>materiał uszczelniający: PTFE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</a:t>
            </a:r>
            <a:r>
              <a:rPr lang="pl-PL" sz="2400" dirty="0">
                <a:cs typeface="Arial" panose="020B0604020202020204" pitchFamily="34" charset="0"/>
              </a:rPr>
              <a:t> - 100 tyś. cykli zaworu</a:t>
            </a:r>
          </a:p>
          <a:p>
            <a:r>
              <a:rPr lang="pl-PL" sz="2400" dirty="0">
                <a:solidFill>
                  <a:schemeClr val="accent5"/>
                </a:solidFill>
                <a:cs typeface="Arial" panose="020B0604020202020204" pitchFamily="34" charset="0"/>
              </a:rPr>
              <a:t>C(H</a:t>
            </a:r>
            <a:r>
              <a:rPr lang="pl-PL" sz="24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  <a:r>
              <a:rPr lang="pl-PL" sz="2400" dirty="0">
                <a:solidFill>
                  <a:schemeClr val="accent5"/>
                </a:solidFill>
                <a:cs typeface="Arial" panose="020B0604020202020204" pitchFamily="34" charset="0"/>
              </a:rPr>
              <a:t>)</a:t>
            </a:r>
            <a:r>
              <a:rPr lang="pl-PL" sz="2400" dirty="0">
                <a:cs typeface="Arial" panose="020B0604020202020204" pitchFamily="34" charset="0"/>
              </a:rPr>
              <a:t>-</a:t>
            </a:r>
            <a:r>
              <a:rPr lang="pl-PL" sz="2400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pl-PL" sz="2400" dirty="0">
                <a:cs typeface="Arial" panose="020B0604020202020204" pitchFamily="34" charset="0"/>
              </a:rPr>
              <a:t>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SSA2</a:t>
            </a:r>
            <a:r>
              <a:rPr lang="pl-PL" sz="2400" dirty="0">
                <a:cs typeface="Arial" panose="020B0604020202020204" pitchFamily="34" charset="0"/>
              </a:rPr>
              <a:t> – dwukrotne dokręcenie śrub dławika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D11422A-258B-964D-CF19-481BC995A85F}"/>
              </a:ext>
            </a:extLst>
          </p:cNvPr>
          <p:cNvSpPr txBox="1"/>
          <p:nvPr/>
        </p:nvSpPr>
        <p:spPr>
          <a:xfrm>
            <a:off x="4075493" y="1419181"/>
            <a:ext cx="6888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Badania z użyciem wodoru H</a:t>
            </a:r>
            <a:r>
              <a:rPr lang="pl-PL" sz="3600" baseline="-25000" dirty="0">
                <a:solidFill>
                  <a:schemeClr val="accent5"/>
                </a:solidFill>
                <a:cs typeface="Arial" panose="020B0604020202020204" pitchFamily="34" charset="0"/>
              </a:rPr>
              <a:t>2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7B6C21B-2574-4904-51B9-A6C2BBF000D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3" name="Symbol zastępczy obrazu 5" descr="PL Certyfikat_78_638_25_10_2024 - SIGNED.pdf - Foxit PhantomPDF">
            <a:extLst>
              <a:ext uri="{FF2B5EF4-FFF2-40B4-BE49-F238E27FC236}">
                <a16:creationId xmlns:a16="http://schemas.microsoft.com/office/drawing/2014/main" id="{C073E43A-CE07-35F6-B16F-DE462E72F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837" y="1619250"/>
            <a:ext cx="347402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5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DDA01CD3-6548-6C7E-9D52-DB801C75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908" y="2450493"/>
            <a:ext cx="5340181" cy="1325563"/>
          </a:xfrm>
        </p:spPr>
        <p:txBody>
          <a:bodyPr/>
          <a:lstStyle/>
          <a:p>
            <a:pPr marL="0" indent="0" algn="ctr">
              <a:buNone/>
            </a:pPr>
            <a:r>
              <a:rPr lang="pl-PL" sz="4400" dirty="0"/>
              <a:t>Dziękujemy za uwagę.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23B7FD-11F2-045A-3BA8-B25FD08A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28" y="3928063"/>
            <a:ext cx="1055343" cy="10553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E6EE031-237F-2296-D4F5-ECA2BF0243AD}"/>
              </a:ext>
            </a:extLst>
          </p:cNvPr>
          <p:cNvSpPr txBox="1"/>
          <p:nvPr/>
        </p:nvSpPr>
        <p:spPr>
          <a:xfrm>
            <a:off x="4621427" y="47257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+mj-lt"/>
              </a:rPr>
              <a:t>Zakłady Automatyki POLNA S.A.</a:t>
            </a:r>
            <a:br>
              <a:rPr lang="pl-PL" dirty="0">
                <a:latin typeface="+mj-lt"/>
              </a:rPr>
            </a:b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844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Zawory DN25 CL300, </a:t>
            </a:r>
            <a:r>
              <a:rPr lang="pl-PL" sz="2400" dirty="0"/>
              <a:t>wykonanie z pręta z napędem ręcznym.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70AA648-B545-25BC-68CC-C252BE1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6" y="1840676"/>
            <a:ext cx="3099460" cy="413261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48A002B-7081-B0A9-CA83-B8DB7D6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48" y="1840676"/>
            <a:ext cx="3099460" cy="413568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1C84C15-D21D-9725-0DD5-90BBD4228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6" y="1840676"/>
            <a:ext cx="3099460" cy="41326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CD99E3-A64F-4809-A62B-A198BBABF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28227C8-30B8-49E9-C31F-0252FA5A5A5F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</p:spTree>
    <p:extLst>
      <p:ext uri="{BB962C8B-B14F-4D97-AF65-F5344CB8AC3E}">
        <p14:creationId xmlns:p14="http://schemas.microsoft.com/office/powerpoint/2010/main" val="392435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9B0685E-2092-40EE-4420-0108BCF0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03" y="2170153"/>
            <a:ext cx="1921178" cy="2474149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Z1A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/>
        </p:nvGraphicFramePr>
        <p:xfrm>
          <a:off x="3727879" y="1797060"/>
          <a:ext cx="6950054" cy="5137477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40; 50; 80; 100; 150; 200; 250; 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40; 63; 100; 160; 250; 320; 400 • możliwe wykonanie na PN630 • PN-H-74306:1985; PN-H-74307:1985. • CL150; CL300; CL600; CL900; CL1500; CL2500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0,1 ... 960 m3/h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100:1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IV klasa wg. PN-EN 60534-4 V klasa wg. PN-EN 60534-4 VI klasa wg. PN-EN 60534-4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stopowe G17CrMo9-10 (1.7379), WC9 staliwo węglowe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76C7C83A-8B8A-8CB9-237D-956FC8EFE00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F182A3-6D8A-9BBD-7715-35D8DEBA6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54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7745</TotalTime>
  <Words>4137</Words>
  <Application>Microsoft Office PowerPoint</Application>
  <PresentationFormat>Panoramiczny</PresentationFormat>
  <Paragraphs>619</Paragraphs>
  <Slides>78</Slides>
  <Notes>28</Notes>
  <HiddenSlides>9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Symbol</vt:lpstr>
      <vt:lpstr>Motyw pakietu Office</vt:lpstr>
      <vt:lpstr>Prezentacja programu PowerPoint</vt:lpstr>
      <vt:lpstr>Zakłady Automatyki POLNA S.A.</vt:lpstr>
      <vt:lpstr>100 lat POLNA</vt:lpstr>
      <vt:lpstr>Zawory regulacyjne POLNA S.A. :</vt:lpstr>
      <vt:lpstr>Zawory regulacyjne POLNA S.A.</vt:lpstr>
      <vt:lpstr>Zawory typu Z, materiał Hastelloy C276</vt:lpstr>
      <vt:lpstr>Zawory typu Z- specjalne malowania i osprzęt.</vt:lpstr>
      <vt:lpstr>Zawory DN25 CL300, wykonanie z pręta z napędem ręcznym.</vt:lpstr>
      <vt:lpstr>Zawory regulacyjne POLNA S.A.</vt:lpstr>
      <vt:lpstr>Zawory Z1A, wykonania dla branży chemicznej. </vt:lpstr>
      <vt:lpstr>Zawory Z1A DN80 CL600 z siłownikiem elektrycznym.</vt:lpstr>
      <vt:lpstr>Zawory Z1A na ciśnienia nominalne PN700</vt:lpstr>
      <vt:lpstr>Zawory Z1A - mikro przepływ i redukcja</vt:lpstr>
      <vt:lpstr>Zawory regulacyjne POLNA S.A.</vt:lpstr>
      <vt:lpstr>Zawory Z1B – antypompażowy (reakcja 2s)</vt:lpstr>
      <vt:lpstr>Zawory Z1B-K – DN70, zgodnie z wytycznymi klienta.</vt:lpstr>
      <vt:lpstr>Duży spadek ciśnienia i regulacja.</vt:lpstr>
      <vt:lpstr>Zawory regulacyjne POLNA S.A.</vt:lpstr>
      <vt:lpstr>Zawory Z3, z napędem AUMA dla Oil&amp;Gas.</vt:lpstr>
      <vt:lpstr>Zawory Z3, wykonanie z pełnego materiału.</vt:lpstr>
      <vt:lpstr>Zawory Z3-M, DN15 CL300</vt:lpstr>
      <vt:lpstr>Zawory regulacyjne POLNA S.A.</vt:lpstr>
      <vt:lpstr>Zawory regulacyjne Z33 - POLNA S.A.</vt:lpstr>
      <vt:lpstr>Zawory DN450 CL300</vt:lpstr>
      <vt:lpstr>Zawory DN450 CL300</vt:lpstr>
      <vt:lpstr>Zawory regulacyjne POLNA S.A.</vt:lpstr>
      <vt:lpstr>Zawory Z10 – trwałość i niezawodność.</vt:lpstr>
      <vt:lpstr>Zawory Z10 – trwałość i niezawodność.</vt:lpstr>
      <vt:lpstr>Siłowniki POLNA S.A.</vt:lpstr>
      <vt:lpstr>Siłowniki POLNA S.A.</vt:lpstr>
      <vt:lpstr>Siłowniki POLNA S.A.</vt:lpstr>
      <vt:lpstr>Zawory regulacyjne POLNA S.A.</vt:lpstr>
      <vt:lpstr>Zawory regulacyjne POLNA S.A.</vt:lpstr>
      <vt:lpstr>Zawory regulacyjne POLNA S.A.</vt:lpstr>
      <vt:lpstr>Zawory regulacyjne POLNA S.A.</vt:lpstr>
      <vt:lpstr>Zawory regulacyjne w ujęciu branżowym</vt:lpstr>
      <vt:lpstr>Wymagania stawiane armaturze regulacyjnej</vt:lpstr>
      <vt:lpstr>Prezentacja programu PowerPoint</vt:lpstr>
      <vt:lpstr>Prezentacja programu PowerPoint</vt:lpstr>
      <vt:lpstr>Prezentacja programu PowerPoint</vt:lpstr>
      <vt:lpstr>Wymagania stawiane armaturze regulacyjnej</vt:lpstr>
      <vt:lpstr>Prezentacja programu PowerPoint</vt:lpstr>
      <vt:lpstr>Prezentacja programu PowerPoint</vt:lpstr>
      <vt:lpstr>Prezentacja programu PowerPoint</vt:lpstr>
      <vt:lpstr>Wymagania stawiane armaturze regulacyjnej</vt:lpstr>
      <vt:lpstr>Prezentacja programu PowerPoint</vt:lpstr>
      <vt:lpstr>Prezentacja programu PowerPoint</vt:lpstr>
      <vt:lpstr>Prezentacja programu PowerPoint</vt:lpstr>
      <vt:lpstr>Zawory Choke Valve dla Oil&amp;Gas</vt:lpstr>
      <vt:lpstr>Zawory Choke Valve dla Oil&amp;Gas</vt:lpstr>
      <vt:lpstr>Rurociągi przesyłowe: - wielościeżkowa redukcja przy małych otwarciach i dużych spadkach ciśnienia - pełny przepływ przy małych spadkach ciśnienia</vt:lpstr>
      <vt:lpstr>Przesył gazu i ropy naftowej Wyzwanie: przepływ dwukierunkowy</vt:lpstr>
      <vt:lpstr>Zawory DN400 PN63, dwukierunkowe.</vt:lpstr>
      <vt:lpstr>Zawory DN400 PCL600 dla Oil&amp;Gas. </vt:lpstr>
      <vt:lpstr>Zawory DN250 CL600 , dwukierunkowe.</vt:lpstr>
      <vt:lpstr>Zawór NPS16” CL150 zabudowa podziemna</vt:lpstr>
      <vt:lpstr>Certyfikaty/Świadectwa/Badania:</vt:lpstr>
      <vt:lpstr>Najnowsze projekty rozwojowe:</vt:lpstr>
      <vt:lpstr>Projekty atomowe.</vt:lpstr>
      <vt:lpstr>Projekty atomowe.</vt:lpstr>
      <vt:lpstr>Projekty atomowe.</vt:lpstr>
      <vt:lpstr>Projekty atomowe.</vt:lpstr>
      <vt:lpstr>Wyzwanie: niskoemisyjność</vt:lpstr>
      <vt:lpstr>Rozwój koncepcji niskoemisyjnej</vt:lpstr>
      <vt:lpstr>Rozwój koncepcji niskoemisyjnej</vt:lpstr>
      <vt:lpstr>Rozwój koncepcji niskoemisyjnej</vt:lpstr>
      <vt:lpstr>Certyfikacja zaworów zgodnie z ISO15848-1</vt:lpstr>
      <vt:lpstr>Certyfikacja zaworów zgodnie z ISO15848-1</vt:lpstr>
      <vt:lpstr>Certyfikacja zaworów zgodnie z ISO15848-1</vt:lpstr>
      <vt:lpstr>Certyfikacja zaworów zgodnie z ISO15848-1</vt:lpstr>
      <vt:lpstr>Certyfikacja zaworów zgodnie z ISO15848-1</vt:lpstr>
      <vt:lpstr>Wymogi dotyczące emisji</vt:lpstr>
      <vt:lpstr>Certyfikacja zaworów zgodnie z ISO15848-1</vt:lpstr>
      <vt:lpstr>Certyfikacja zaworów zgodnie z ISO15848-1</vt:lpstr>
      <vt:lpstr>Certyfikacja zaworów zgodnie z ISO15848-1</vt:lpstr>
      <vt:lpstr>Certyfikacja zaworów zgodnie z ISO15848-1</vt:lpstr>
      <vt:lpstr>Certyfikacja zaworów zgodnie z ISO15848-1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Szostak</dc:creator>
  <cp:lastModifiedBy>Michał Moryto</cp:lastModifiedBy>
  <cp:revision>93</cp:revision>
  <cp:lastPrinted>2023-10-11T08:16:27Z</cp:lastPrinted>
  <dcterms:created xsi:type="dcterms:W3CDTF">2023-03-14T10:36:14Z</dcterms:created>
  <dcterms:modified xsi:type="dcterms:W3CDTF">2025-09-10T06:49:40Z</dcterms:modified>
</cp:coreProperties>
</file>