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5"/>
  </p:sldMasterIdLst>
  <p:notesMasterIdLst>
    <p:notesMasterId r:id="rId31"/>
  </p:notesMasterIdLst>
  <p:handoutMasterIdLst>
    <p:handoutMasterId r:id="rId32"/>
  </p:handoutMasterIdLst>
  <p:sldIdLst>
    <p:sldId id="1914" r:id="rId6"/>
    <p:sldId id="2417" r:id="rId7"/>
    <p:sldId id="2309" r:id="rId8"/>
    <p:sldId id="2332" r:id="rId9"/>
    <p:sldId id="2412" r:id="rId10"/>
    <p:sldId id="2419" r:id="rId11"/>
    <p:sldId id="2422" r:id="rId12"/>
    <p:sldId id="2418" r:id="rId13"/>
    <p:sldId id="2421" r:id="rId14"/>
    <p:sldId id="2423" r:id="rId15"/>
    <p:sldId id="2424" r:id="rId16"/>
    <p:sldId id="2420" r:id="rId17"/>
    <p:sldId id="2446" r:id="rId18"/>
    <p:sldId id="2433" r:id="rId19"/>
    <p:sldId id="2434" r:id="rId20"/>
    <p:sldId id="2436" r:id="rId21"/>
    <p:sldId id="2437" r:id="rId22"/>
    <p:sldId id="2438" r:id="rId23"/>
    <p:sldId id="2439" r:id="rId24"/>
    <p:sldId id="2440" r:id="rId25"/>
    <p:sldId id="2441" r:id="rId26"/>
    <p:sldId id="2442" r:id="rId27"/>
    <p:sldId id="2443" r:id="rId28"/>
    <p:sldId id="2444" r:id="rId29"/>
    <p:sldId id="2445" r:id="rId30"/>
  </p:sldIdLst>
  <p:sldSz cx="9144000" cy="5145088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7">
          <p15:clr>
            <a:srgbClr val="A4A3A4"/>
          </p15:clr>
        </p15:guide>
        <p15:guide id="2" pos="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69696"/>
    <a:srgbClr val="000000"/>
    <a:srgbClr val="FFFFFF"/>
    <a:srgbClr val="CC0000"/>
    <a:srgbClr val="B0E43C"/>
    <a:srgbClr val="C0C0C0"/>
    <a:srgbClr val="007AB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37" autoAdjust="0"/>
    <p:restoredTop sz="96433" autoAdjust="0"/>
  </p:normalViewPr>
  <p:slideViewPr>
    <p:cSldViewPr>
      <p:cViewPr varScale="1">
        <p:scale>
          <a:sx n="104" d="100"/>
          <a:sy n="104" d="100"/>
        </p:scale>
        <p:origin x="269" y="77"/>
      </p:cViewPr>
      <p:guideLst>
        <p:guide orient="horz" pos="667"/>
        <p:guide pos="680"/>
      </p:guideLst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70" d="100"/>
        <a:sy n="170" d="100"/>
      </p:scale>
      <p:origin x="0" y="796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welczyk, Arkadiusz" userId="d24c3d34-0192-477c-bb65-9da2d92c850d" providerId="ADAL" clId="{C0E62597-3A25-4B80-A428-3AA18B39C5F6}"/>
    <pc:docChg chg="addSld delSld">
      <pc:chgData name="Gawelczyk, Arkadiusz" userId="d24c3d34-0192-477c-bb65-9da2d92c850d" providerId="ADAL" clId="{C0E62597-3A25-4B80-A428-3AA18B39C5F6}" dt="2025-09-08T12:55:22.759" v="3" actId="680"/>
      <pc:docMkLst>
        <pc:docMk/>
      </pc:docMkLst>
      <pc:sldChg chg="del">
        <pc:chgData name="Gawelczyk, Arkadiusz" userId="d24c3d34-0192-477c-bb65-9da2d92c850d" providerId="ADAL" clId="{C0E62597-3A25-4B80-A428-3AA18B39C5F6}" dt="2025-09-08T12:54:47.842" v="1" actId="47"/>
        <pc:sldMkLst>
          <pc:docMk/>
          <pc:sldMk cId="2707207659" sldId="2308"/>
        </pc:sldMkLst>
      </pc:sldChg>
      <pc:sldChg chg="del">
        <pc:chgData name="Gawelczyk, Arkadiusz" userId="d24c3d34-0192-477c-bb65-9da2d92c850d" providerId="ADAL" clId="{C0E62597-3A25-4B80-A428-3AA18B39C5F6}" dt="2025-09-08T12:54:45.992" v="0" actId="47"/>
        <pc:sldMkLst>
          <pc:docMk/>
          <pc:sldMk cId="315307334" sldId="2446"/>
        </pc:sldMkLst>
      </pc:sldChg>
      <pc:sldChg chg="new">
        <pc:chgData name="Gawelczyk, Arkadiusz" userId="d24c3d34-0192-477c-bb65-9da2d92c850d" providerId="ADAL" clId="{C0E62597-3A25-4B80-A428-3AA18B39C5F6}" dt="2025-09-08T12:55:22.759" v="3" actId="680"/>
        <pc:sldMkLst>
          <pc:docMk/>
          <pc:sldMk cId="1191748544" sldId="2446"/>
        </pc:sldMkLst>
      </pc:sldChg>
      <pc:sldChg chg="del">
        <pc:chgData name="Gawelczyk, Arkadiusz" userId="d24c3d34-0192-477c-bb65-9da2d92c850d" providerId="ADAL" clId="{C0E62597-3A25-4B80-A428-3AA18B39C5F6}" dt="2025-09-08T12:54:49.545" v="2" actId="47"/>
        <pc:sldMkLst>
          <pc:docMk/>
          <pc:sldMk cId="3122613923" sldId="24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pPr>
              <a:defRPr/>
            </a:pPr>
            <a:fld id="{2B76A4A1-11A3-4944-94FE-E808CD44E392}" type="datetimeFigureOut">
              <a:rPr lang="de-DE"/>
              <a:pPr>
                <a:defRPr/>
              </a:pPr>
              <a:t>11.09.2025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90" y="9428165"/>
            <a:ext cx="29464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FC6210DD-58EA-47B6-BC9D-C04210B5DC66}" type="slidenum">
              <a:rPr lang="de-DE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637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84FAE0-E023-47E3-8883-BE01B9EE2BE1}" type="datetimeFigureOut">
              <a:rPr lang="de-DE"/>
              <a:pPr>
                <a:defRPr/>
              </a:pPr>
              <a:t>11.09.2025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2" y="4714877"/>
            <a:ext cx="5438775" cy="4467225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90" y="9428165"/>
            <a:ext cx="29464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1B8303-A982-4460-8421-B2F596BC07AB}" type="slidenum">
              <a:rPr lang="de-DE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489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223DE-1A86-4897-962A-A0540E42AA67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42950"/>
            <a:ext cx="6619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0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223DE-1A86-4897-962A-A0540E42AA67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42950"/>
            <a:ext cx="6619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0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86"/>
            <a:ext cx="9144000" cy="51875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504" y="3004726"/>
            <a:ext cx="8928992" cy="526618"/>
          </a:xfrm>
          <a:solidFill>
            <a:srgbClr val="0070B0"/>
          </a:solidFill>
        </p:spPr>
        <p:txBody>
          <a:bodyPr/>
          <a:lstStyle>
            <a:lvl1pPr algn="ctr">
              <a:defRPr sz="2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652998"/>
            <a:ext cx="6400800" cy="7203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339607"/>
            <a:ext cx="2639911" cy="7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1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339830"/>
            <a:ext cx="9144000" cy="480525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2360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019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850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659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963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1562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6747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915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4027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190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190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0" y="510937"/>
            <a:ext cx="9144000" cy="44114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15EE-3AE5-451F-9CC7-7C43D048658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0" y="510937"/>
            <a:ext cx="9144000" cy="44114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15EE-3AE5-451F-9CC7-7C43D048658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FDF8C-7939-44D5-8A63-C7A632CB9FBF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18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W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Inhaltsplatzhalt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/>
        </p:blipFill>
        <p:spPr>
          <a:xfrm>
            <a:off x="6882571" y="2932696"/>
            <a:ext cx="2261429" cy="1875739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528" y="699758"/>
            <a:ext cx="8424936" cy="3889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163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utt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00" y="2256856"/>
            <a:ext cx="2365803" cy="2545016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528" y="699758"/>
            <a:ext cx="8424936" cy="3889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3003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Getri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94" y="2640895"/>
            <a:ext cx="3260840" cy="2164587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528" y="699758"/>
            <a:ext cx="8424936" cy="3889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430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Schraubenschlü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58" y="2477068"/>
            <a:ext cx="2747125" cy="2328413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528" y="699758"/>
            <a:ext cx="8424936" cy="3889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980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3306395"/>
            <a:ext cx="7772400" cy="778784"/>
          </a:xfrm>
        </p:spPr>
        <p:txBody>
          <a:bodyPr lIns="90000" anchor="t"/>
          <a:lstStyle>
            <a:lvl1pPr marL="0" indent="0" algn="l">
              <a:defRPr sz="2400" b="0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4071775"/>
            <a:ext cx="7772400" cy="41858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573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63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63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C017F-2E80-4745-BB99-0D1F6C9D197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56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691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1691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42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3243" y="3321713"/>
            <a:ext cx="9144000" cy="1823375"/>
          </a:xfrm>
          <a:prstGeom prst="rect">
            <a:avLst/>
          </a:prstGeom>
          <a:gradFill>
            <a:gsLst>
              <a:gs pos="0">
                <a:schemeClr val="bg1"/>
              </a:gs>
              <a:gs pos="62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588" y="4805481"/>
            <a:ext cx="9144000" cy="264261"/>
          </a:xfrm>
          <a:prstGeom prst="rect">
            <a:avLst/>
          </a:prstGeom>
          <a:gradFill>
            <a:gsLst>
              <a:gs pos="0">
                <a:srgbClr val="006EAB"/>
              </a:gs>
              <a:gs pos="100000">
                <a:srgbClr val="00598A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3"/>
          <p:cNvSpPr/>
          <p:nvPr/>
        </p:nvSpPr>
        <p:spPr>
          <a:xfrm rot="10800000">
            <a:off x="-7952" y="-3840"/>
            <a:ext cx="9151952" cy="527690"/>
          </a:xfrm>
          <a:prstGeom prst="round2Same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528" y="699758"/>
            <a:ext cx="8424936" cy="3889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23528" y="4795813"/>
            <a:ext cx="4968552" cy="273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AUMA / RETROFIT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60232" y="4805481"/>
            <a:ext cx="2133600" cy="26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" y="-3841"/>
            <a:ext cx="9085897" cy="5280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  <a:prstGeom prst="rect">
            <a:avLst/>
          </a:prstGeom>
        </p:spPr>
        <p:txBody>
          <a:bodyPr vert="horz" lIns="25200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91702"/>
            <a:ext cx="1178378" cy="35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7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8" r:id="rId16"/>
    <p:sldLayoutId id="2147483799" r:id="rId1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0070B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SzPct val="90000"/>
        <a:buFont typeface="Wingdings" panose="05000000000000000000" pitchFamily="2" charset="2"/>
        <a:buChar char="§"/>
        <a:defRPr sz="16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356520"/>
            <a:ext cx="8928992" cy="113882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pl-PL" dirty="0">
                <a:solidFill>
                  <a:schemeClr val="bg1"/>
                </a:solidFill>
                <a:cs typeface="Arial" charset="0"/>
              </a:rPr>
              <a:t>AUMA Polska </a:t>
            </a:r>
            <a:br>
              <a:rPr lang="pl-PL" dirty="0">
                <a:solidFill>
                  <a:schemeClr val="bg1"/>
                </a:solidFill>
                <a:cs typeface="Arial" charset="0"/>
              </a:rPr>
            </a:br>
            <a:r>
              <a:rPr lang="pl-PL" dirty="0">
                <a:solidFill>
                  <a:schemeClr val="bg1"/>
                </a:solidFill>
                <a:cs typeface="Arial" charset="0"/>
              </a:rPr>
              <a:t>serwis</a:t>
            </a:r>
            <a:br>
              <a:rPr lang="pl-PL" dirty="0">
                <a:solidFill>
                  <a:schemeClr val="bg1"/>
                </a:solidFill>
                <a:cs typeface="Arial" charset="0"/>
              </a:rPr>
            </a:br>
            <a:r>
              <a:rPr lang="pl-PL" dirty="0">
                <a:solidFill>
                  <a:schemeClr val="bg1"/>
                </a:solidFill>
                <a:cs typeface="Arial" charset="0"/>
              </a:rPr>
              <a:t>Arkadiusz </a:t>
            </a:r>
            <a:r>
              <a:rPr lang="pl-PL" dirty="0" err="1">
                <a:solidFill>
                  <a:schemeClr val="bg1"/>
                </a:solidFill>
                <a:cs typeface="Arial" charset="0"/>
              </a:rPr>
              <a:t>gawełczyk</a:t>
            </a:r>
            <a:r>
              <a:rPr lang="pl-PL" dirty="0">
                <a:solidFill>
                  <a:schemeClr val="bg1"/>
                </a:solidFill>
                <a:cs typeface="Arial" charset="0"/>
              </a:rPr>
              <a:t> – kierownik serwisu terenowego</a:t>
            </a:r>
            <a:endParaRPr lang="de-DE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867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-10210" y="2163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3318" y="4797976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50022" y="4807644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10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4300933" y="648000"/>
            <a:ext cx="542135" cy="460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latin typeface="+mn-lt"/>
              </a:rPr>
              <a:t>SIL</a:t>
            </a:r>
          </a:p>
          <a:p>
            <a:pPr algn="ctr"/>
            <a:endParaRPr lang="pl-PL" sz="1000" b="1" dirty="0"/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B2968FD-3894-1984-BA81-EB91115FFEA3}"/>
              </a:ext>
            </a:extLst>
          </p:cNvPr>
          <p:cNvSpPr txBox="1">
            <a:spLocks/>
          </p:cNvSpPr>
          <p:nvPr/>
        </p:nvSpPr>
        <p:spPr>
          <a:xfrm>
            <a:off x="439167" y="1217490"/>
            <a:ext cx="576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sprawdzenie poprawności podłączenia napędu (sygnał SIL)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parametryzacja sterownika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testy funkcjonalne SIL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protokół SIL po uruchomieniu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naprawy bieżące i konserwacyjne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modernizacje napędów/sterowników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A1FFDB-147C-74E6-7ECB-FE5853E67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3"/>
          <a:stretch/>
        </p:blipFill>
        <p:spPr>
          <a:xfrm>
            <a:off x="6480000" y="1000382"/>
            <a:ext cx="2232000" cy="31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22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-10210" y="2163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3318" y="4797976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50022" y="4807644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11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3445730" y="648000"/>
            <a:ext cx="2252540" cy="460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latin typeface="+mn-lt"/>
              </a:rPr>
              <a:t>Części zamienne</a:t>
            </a:r>
          </a:p>
          <a:p>
            <a:pPr algn="ctr"/>
            <a:endParaRPr lang="pl-PL" sz="1000" b="1" dirty="0"/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B2968FD-3894-1984-BA81-EB91115FFEA3}"/>
              </a:ext>
            </a:extLst>
          </p:cNvPr>
          <p:cNvSpPr txBox="1">
            <a:spLocks/>
          </p:cNvSpPr>
          <p:nvPr/>
        </p:nvSpPr>
        <p:spPr>
          <a:xfrm>
            <a:off x="432000" y="1230786"/>
            <a:ext cx="576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dostęp części standardowych –&gt; z magazynu AUMA Polska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możliwa wysyłka ekspresowa z centralnego magazynu części w Kolonii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dobór odpowiednich części zamiennych wg nr zamówienia napędu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parametryzacja części dla klienta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50EE91B-3B61-2F30-BD58-660804B7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2"/>
          <a:stretch/>
        </p:blipFill>
        <p:spPr>
          <a:xfrm>
            <a:off x="6480000" y="1006370"/>
            <a:ext cx="2232000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1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-10210" y="2163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3318" y="4797976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50022" y="4807644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12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3938301" y="648000"/>
            <a:ext cx="1267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latin typeface="+mn-lt"/>
              </a:rPr>
              <a:t>Przegląd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138A64E-7E6E-E962-80DD-58B324AE3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3" t="3669" r="233" b="823"/>
          <a:stretch/>
        </p:blipFill>
        <p:spPr>
          <a:xfrm>
            <a:off x="6600822" y="1006370"/>
            <a:ext cx="2232000" cy="3132348"/>
          </a:xfrm>
          <a:prstGeom prst="rect">
            <a:avLst/>
          </a:prstGeom>
        </p:spPr>
      </p:pic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B2968FD-3894-1984-BA81-EB91115FFEA3}"/>
              </a:ext>
            </a:extLst>
          </p:cNvPr>
          <p:cNvSpPr txBox="1">
            <a:spLocks/>
          </p:cNvSpPr>
          <p:nvPr/>
        </p:nvSpPr>
        <p:spPr>
          <a:xfrm>
            <a:off x="311178" y="1227965"/>
            <a:ext cx="5760000" cy="3132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500" b="1" dirty="0">
                <a:latin typeface="+mn-lt"/>
              </a:rPr>
              <a:t>inspekcja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pl-PL" sz="1500" b="1" dirty="0">
                <a:latin typeface="+mn-lt"/>
              </a:rPr>
              <a:t>	ocena stanu komory bloku sterowania, silnika, sterownika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pl-PL" sz="1500" b="1" dirty="0">
                <a:latin typeface="+mn-lt"/>
              </a:rPr>
              <a:t>	ocena zużycia elementów wykonawczych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pl-PL" sz="1500" b="1" dirty="0">
                <a:latin typeface="+mn-lt"/>
              </a:rPr>
              <a:t>	ocena kultury pracy napędu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500" b="1" dirty="0">
                <a:latin typeface="+mn-lt"/>
              </a:rPr>
              <a:t>testy funkcjonalne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pl-PL" sz="1500" b="1" dirty="0">
                <a:latin typeface="+mn-lt"/>
              </a:rPr>
              <a:t>	sprawdzenie poprawności działa wyłączników krańcowych 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pl-PL" sz="1500" b="1" dirty="0">
                <a:latin typeface="+mn-lt"/>
              </a:rPr>
              <a:t>	sprawdzenie poprawności funkcjonowania z systemem DCS 	sprawdzenie szczelności napędu/sterownika (tester szczelności)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pl-PL" sz="1500" b="1" dirty="0">
                <a:latin typeface="+mn-lt"/>
              </a:rPr>
              <a:t>	wymiana podstawowych uszczelek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500" b="1" dirty="0">
                <a:latin typeface="+mn-lt"/>
              </a:rPr>
              <a:t>analiza danych archiwalnych (dotyczy tylko sterownika AC)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500" b="1" dirty="0">
                <a:latin typeface="+mn-lt"/>
              </a:rPr>
              <a:t>aktualizacja oprogramowania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500" b="1" dirty="0">
                <a:latin typeface="+mn-lt"/>
              </a:rPr>
              <a:t>parametryzacja ustawień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500" b="1" dirty="0">
                <a:latin typeface="+mn-lt"/>
              </a:rPr>
              <a:t>protokół po przeglądowy do każdego napędu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200" b="1" dirty="0"/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4276072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10A3F98-62E5-6388-E650-4AEEFEF5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/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en-US" dirty="0"/>
          </a:p>
        </p:txBody>
      </p:sp>
      <p:pic>
        <p:nvPicPr>
          <p:cNvPr id="7" name="Symbol zastępczy zawartości 5" descr="Obraz zawierający tekst, linia, diagram, Czcionka&#10;&#10;Opis wygenerowany automatycznie">
            <a:extLst>
              <a:ext uri="{FF2B5EF4-FFF2-40B4-BE49-F238E27FC236}">
                <a16:creationId xmlns:a16="http://schemas.microsoft.com/office/drawing/2014/main" id="{B5282922-E3FD-024F-9D1B-8DCF2050D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74" y="699758"/>
            <a:ext cx="5536843" cy="3889633"/>
          </a:xfrm>
          <a:prstGeom prst="rect">
            <a:avLst/>
          </a:prstGeom>
          <a:noFill/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4780B7-0B7A-A329-872B-EA1D65F1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AUMA / RETROFIT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54E715-FA49-F633-3DDD-F4C04E38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B9C017F-2E80-4745-BB99-0D1F6C9D1975}" type="slidenum">
              <a:rPr lang="de-DE" smtClean="0"/>
              <a:pPr>
                <a:spcAft>
                  <a:spcPts val="600"/>
                </a:spcAft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7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E100-9AC1-80D3-C1A2-63E93A4B0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95DAEBDC-5826-806A-CCB0-0FC885B3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10" y="2163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0DB683-38E7-FC94-9528-78D8E12D0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318" y="4797976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A5C01-7453-D981-5C4E-10AE4094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0022" y="4807644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14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DB15DD7-2B58-9667-F7BA-99F88DB87DDF}"/>
              </a:ext>
            </a:extLst>
          </p:cNvPr>
          <p:cNvSpPr txBox="1"/>
          <p:nvPr/>
        </p:nvSpPr>
        <p:spPr>
          <a:xfrm>
            <a:off x="3536557" y="648000"/>
            <a:ext cx="207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latin typeface="+mn-lt"/>
              </a:rPr>
              <a:t>Usługi cyfrowe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A4BC8A6-B1DA-FA2E-FE39-CCD97DC8DB80}"/>
              </a:ext>
            </a:extLst>
          </p:cNvPr>
          <p:cNvSpPr txBox="1">
            <a:spLocks/>
          </p:cNvSpPr>
          <p:nvPr/>
        </p:nvSpPr>
        <p:spPr>
          <a:xfrm>
            <a:off x="311178" y="1231651"/>
            <a:ext cx="576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pl-PL" sz="1400" b="1" dirty="0"/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</p:txBody>
      </p:sp>
      <p:pic>
        <p:nvPicPr>
          <p:cNvPr id="3" name="Obraz 2" descr="Obraz zawierający tekst, zrzut ekranu, oprogramowanie, num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76147E5-EF44-133B-0A2D-E2B186C09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2" y="1231651"/>
            <a:ext cx="8070436" cy="2880000"/>
          </a:xfrm>
          <a:prstGeom prst="rect">
            <a:avLst/>
          </a:prstGeom>
        </p:spPr>
      </p:pic>
      <p:pic>
        <p:nvPicPr>
          <p:cNvPr id="11" name="Obraz 10" descr="Obraz zawierający tekst, Prostokąt, oprogramowanie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4AD9FA-CD37-CC0B-0978-616DF6238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6" y="1231651"/>
            <a:ext cx="8172408" cy="2880000"/>
          </a:xfrm>
          <a:prstGeom prst="rect">
            <a:avLst/>
          </a:prstGeom>
        </p:spPr>
      </p:pic>
      <p:pic>
        <p:nvPicPr>
          <p:cNvPr id="13" name="Obraz 12" descr="Obraz zawierający tekst, zrzut ekranu, numer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451C7ED-D773-0D3F-0B4D-3C7205BCF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24444"/>
            <a:ext cx="754687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64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860576"/>
            <a:ext cx="8928992" cy="63476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pl-PL" dirty="0">
                <a:solidFill>
                  <a:schemeClr val="bg1"/>
                </a:solidFill>
                <a:cs typeface="Arial" charset="0"/>
              </a:rPr>
              <a:t>AKCESORIA</a:t>
            </a:r>
            <a:endParaRPr lang="de-DE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010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16</a:t>
            </a:fld>
            <a:endParaRPr lang="de-DE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DA7C6A3D-D042-7ABB-7185-29ED9D55F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8448"/>
            <a:ext cx="2214694" cy="220630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0391EE4-40B9-293D-A915-A8147413D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08445"/>
            <a:ext cx="2214694" cy="220630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A34C08C-C026-4DD6-85E0-E24395994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172" y="1708446"/>
            <a:ext cx="2214694" cy="220630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D281B22-0767-EDF3-193B-68325F976152}"/>
              </a:ext>
            </a:extLst>
          </p:cNvPr>
          <p:cNvSpPr txBox="1"/>
          <p:nvPr/>
        </p:nvSpPr>
        <p:spPr>
          <a:xfrm>
            <a:off x="3154272" y="931482"/>
            <a:ext cx="283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Pokrywa panelu sterowania</a:t>
            </a:r>
          </a:p>
        </p:txBody>
      </p:sp>
    </p:spTree>
    <p:extLst>
      <p:ext uri="{BB962C8B-B14F-4D97-AF65-F5344CB8AC3E}">
        <p14:creationId xmlns:p14="http://schemas.microsoft.com/office/powerpoint/2010/main" val="14982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17</a:t>
            </a:fld>
            <a:endParaRPr lang="de-DE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D281B22-0767-EDF3-193B-68325F976152}"/>
              </a:ext>
            </a:extLst>
          </p:cNvPr>
          <p:cNvSpPr txBox="1"/>
          <p:nvPr/>
        </p:nvSpPr>
        <p:spPr>
          <a:xfrm>
            <a:off x="3442941" y="966352"/>
            <a:ext cx="22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latin typeface="+mn-lt"/>
              </a:rPr>
              <a:t>Blokada pracy ręcznej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5089CB-7C11-2C3F-B814-A2327483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38" y="1490698"/>
            <a:ext cx="3053593" cy="262575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BA531A7-19EC-85DE-3883-542C2C38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35" y="1549421"/>
            <a:ext cx="3053593" cy="25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18</a:t>
            </a:fld>
            <a:endParaRPr lang="de-DE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6423941-6DBC-8D55-AC9F-473E54A16B98}"/>
              </a:ext>
            </a:extLst>
          </p:cNvPr>
          <p:cNvSpPr txBox="1"/>
          <p:nvPr/>
        </p:nvSpPr>
        <p:spPr>
          <a:xfrm>
            <a:off x="1801759" y="949485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Ramka parkingowa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EB5C50C-C40E-504C-4EE7-C5BFFCE20852}"/>
              </a:ext>
            </a:extLst>
          </p:cNvPr>
          <p:cNvSpPr txBox="1"/>
          <p:nvPr/>
        </p:nvSpPr>
        <p:spPr>
          <a:xfrm>
            <a:off x="5200152" y="949485"/>
            <a:ext cx="292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DS – podwójne uszczelnienie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3DC9BFF-D8C0-8612-8DF9-22854E6EE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49" y="1744452"/>
            <a:ext cx="2919369" cy="250830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AE6042F-6D5A-0C75-8BAE-BC27DD62C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1" y="1744452"/>
            <a:ext cx="2246061" cy="251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19</a:t>
            </a:fld>
            <a:endParaRPr lang="de-DE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C3C0ECF-7D76-8621-BA0B-AF7273F3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101" y="808348"/>
            <a:ext cx="3344686" cy="386868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0D2EB8F-9B72-6D08-A8E5-9AF6F7F60F14}"/>
              </a:ext>
            </a:extLst>
          </p:cNvPr>
          <p:cNvSpPr txBox="1"/>
          <p:nvPr/>
        </p:nvSpPr>
        <p:spPr>
          <a:xfrm>
            <a:off x="755576" y="808348"/>
            <a:ext cx="2679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Zestaw do odseparowania</a:t>
            </a:r>
          </a:p>
          <a:p>
            <a:r>
              <a:rPr lang="pl-PL" sz="1200" b="1" dirty="0">
                <a:latin typeface="+mn-lt"/>
              </a:rPr>
              <a:t>- AC – 100m (MWG, RWG)</a:t>
            </a:r>
          </a:p>
          <a:p>
            <a:r>
              <a:rPr lang="pl-PL" sz="1200" b="1" dirty="0">
                <a:latin typeface="+mn-lt"/>
              </a:rPr>
              <a:t>- AC – 10m (potencjometr)</a:t>
            </a:r>
          </a:p>
          <a:p>
            <a:r>
              <a:rPr lang="pl-PL" sz="1200" b="1" dirty="0">
                <a:latin typeface="+mn-lt"/>
              </a:rPr>
              <a:t>- ACV – 16m</a:t>
            </a:r>
          </a:p>
        </p:txBody>
      </p:sp>
    </p:spTree>
    <p:extLst>
      <p:ext uri="{BB962C8B-B14F-4D97-AF65-F5344CB8AC3E}">
        <p14:creationId xmlns:p14="http://schemas.microsoft.com/office/powerpoint/2010/main" val="14296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AUMA Polska serwis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AUMA </a:t>
            </a:r>
            <a:r>
              <a:rPr lang="pl-PL" dirty="0"/>
              <a:t>Serwis</a:t>
            </a:r>
            <a:endParaRPr lang="de-DE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FCA995-BD8B-4C81-B0D1-5D054D18D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89434"/>
            <a:ext cx="8208912" cy="162075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5800" b="1" dirty="0">
                <a:solidFill>
                  <a:schemeClr val="tx1"/>
                </a:solidFill>
                <a:latin typeface="+mn-lt"/>
              </a:rPr>
              <a:t>W serwisie AUMA Polska łączymy nasze wyjątkowe produkty z doskonałymi usługami, dbamy o to aby nasze napędy w pełni spełniały swoje zadanie.</a:t>
            </a:r>
          </a:p>
          <a:p>
            <a:pPr marL="0" indent="0" algn="just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 </a:t>
            </a:r>
          </a:p>
        </p:txBody>
      </p:sp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28B2AC2D-09EF-78F9-D54F-D21D83543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8" y="2410192"/>
            <a:ext cx="7477125" cy="172402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3D0BE5-AD9C-3704-670A-26B5EB688FFA}"/>
              </a:ext>
            </a:extLst>
          </p:cNvPr>
          <p:cNvSpPr txBox="1"/>
          <p:nvPr/>
        </p:nvSpPr>
        <p:spPr>
          <a:xfrm>
            <a:off x="4109883" y="211393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8115C6E-EEA5-BBDA-E4D5-7A42F6E10362}"/>
              </a:ext>
            </a:extLst>
          </p:cNvPr>
          <p:cNvSpPr txBox="1"/>
          <p:nvPr/>
        </p:nvSpPr>
        <p:spPr>
          <a:xfrm>
            <a:off x="812508" y="4300736"/>
            <a:ext cx="751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</a:t>
            </a:r>
            <a:r>
              <a:rPr lang="pl-PL" b="1" dirty="0"/>
              <a:t>1999                    2008                 1991              2006                2018</a:t>
            </a:r>
          </a:p>
        </p:txBody>
      </p:sp>
    </p:spTree>
    <p:extLst>
      <p:ext uri="{BB962C8B-B14F-4D97-AF65-F5344CB8AC3E}">
        <p14:creationId xmlns:p14="http://schemas.microsoft.com/office/powerpoint/2010/main" val="331035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20</a:t>
            </a:fld>
            <a:endParaRPr lang="de-DE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0D2EB8F-9B72-6D08-A8E5-9AF6F7F60F14}"/>
              </a:ext>
            </a:extLst>
          </p:cNvPr>
          <p:cNvSpPr txBox="1"/>
          <p:nvPr/>
        </p:nvSpPr>
        <p:spPr>
          <a:xfrm>
            <a:off x="859395" y="858483"/>
            <a:ext cx="131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Kolumienka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15246AA-C8B9-709E-2AB2-58AF2942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58" y="1184191"/>
            <a:ext cx="2270130" cy="35569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02E75FA-80BB-E469-8347-45702BA09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09"/>
          <a:stretch/>
        </p:blipFill>
        <p:spPr>
          <a:xfrm>
            <a:off x="3077077" y="2745937"/>
            <a:ext cx="1986051" cy="134836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103EBE1-0D4F-CFB1-8737-B0F28B614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003" y="1465002"/>
            <a:ext cx="2399591" cy="140415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E0FCDFC-F016-1E67-24EB-FF653FC206BF}"/>
              </a:ext>
            </a:extLst>
          </p:cNvPr>
          <p:cNvSpPr txBox="1"/>
          <p:nvPr/>
        </p:nvSpPr>
        <p:spPr>
          <a:xfrm>
            <a:off x="3003934" y="868853"/>
            <a:ext cx="2317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Adapter pod awaryjną</a:t>
            </a:r>
          </a:p>
          <a:p>
            <a:pPr algn="ctr"/>
            <a:r>
              <a:rPr lang="pl-PL" b="1" dirty="0">
                <a:latin typeface="+mn-lt"/>
              </a:rPr>
              <a:t>prace ręczną 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6489C053-CEE7-4F49-C715-67F067C709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5744269" y="1638596"/>
            <a:ext cx="2118532" cy="2648165"/>
          </a:xfrm>
          <a:prstGeom prst="flowChartManualOperation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D313312-81C3-FD60-61E1-ACAF4B0D9BB6}"/>
              </a:ext>
            </a:extLst>
          </p:cNvPr>
          <p:cNvSpPr txBox="1"/>
          <p:nvPr/>
        </p:nvSpPr>
        <p:spPr>
          <a:xfrm>
            <a:off x="5896155" y="896557"/>
            <a:ext cx="181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Koło łańcuchowe</a:t>
            </a:r>
          </a:p>
        </p:txBody>
      </p:sp>
    </p:spTree>
    <p:extLst>
      <p:ext uri="{BB962C8B-B14F-4D97-AF65-F5344CB8AC3E}">
        <p14:creationId xmlns:p14="http://schemas.microsoft.com/office/powerpoint/2010/main" val="1787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21</a:t>
            </a:fld>
            <a:endParaRPr lang="de-DE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0D2EB8F-9B72-6D08-A8E5-9AF6F7F60F14}"/>
              </a:ext>
            </a:extLst>
          </p:cNvPr>
          <p:cNvSpPr txBox="1"/>
          <p:nvPr/>
        </p:nvSpPr>
        <p:spPr>
          <a:xfrm>
            <a:off x="3193610" y="853900"/>
            <a:ext cx="275678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Przedłużenie koła ręcznego</a:t>
            </a:r>
          </a:p>
          <a:p>
            <a:r>
              <a:rPr lang="pl-PL" sz="1050" dirty="0">
                <a:latin typeface="+mn-lt"/>
              </a:rPr>
              <a:t>do 2150mm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ECDB15-2312-AA8E-EF57-943E55CCA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17" y="1553281"/>
            <a:ext cx="6274965" cy="20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22</a:t>
            </a:fld>
            <a:endParaRPr lang="de-DE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0D2EB8F-9B72-6D08-A8E5-9AF6F7F60F14}"/>
              </a:ext>
            </a:extLst>
          </p:cNvPr>
          <p:cNvSpPr txBox="1"/>
          <p:nvPr/>
        </p:nvSpPr>
        <p:spPr>
          <a:xfrm>
            <a:off x="3193610" y="853900"/>
            <a:ext cx="2585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latin typeface="+mn-lt"/>
              </a:rPr>
              <a:t>Przyłącze do smarowania</a:t>
            </a:r>
          </a:p>
          <a:p>
            <a:pPr algn="ctr"/>
            <a:r>
              <a:rPr lang="pl-PL" b="1" dirty="0">
                <a:latin typeface="+mn-lt"/>
              </a:rPr>
              <a:t>trzpienia armatury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6614FA-5A0D-D2EF-512F-2A991CAB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18" y="2214594"/>
            <a:ext cx="2718033" cy="16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23</a:t>
            </a:fld>
            <a:endParaRPr lang="de-DE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0D2EB8F-9B72-6D08-A8E5-9AF6F7F60F14}"/>
              </a:ext>
            </a:extLst>
          </p:cNvPr>
          <p:cNvSpPr txBox="1"/>
          <p:nvPr/>
        </p:nvSpPr>
        <p:spPr>
          <a:xfrm>
            <a:off x="668637" y="915558"/>
            <a:ext cx="3045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latin typeface="+mn-lt"/>
              </a:rPr>
              <a:t>Wskaźnik elektromechaniczny</a:t>
            </a:r>
          </a:p>
          <a:p>
            <a:pPr algn="ctr"/>
            <a:r>
              <a:rPr lang="pl-PL" b="1" dirty="0">
                <a:latin typeface="+mn-lt"/>
              </a:rPr>
              <a:t>do przekładni GS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AFA30DD-282E-2282-2796-9BACEC69B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1708448"/>
            <a:ext cx="3087149" cy="21979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38EA6D0-4326-DBB0-42D3-55594D83F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07" b="766"/>
          <a:stretch/>
        </p:blipFill>
        <p:spPr>
          <a:xfrm>
            <a:off x="5133436" y="1561889"/>
            <a:ext cx="2570912" cy="273884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24E2935-5212-B770-9BC1-8E52DDE6BA23}"/>
              </a:ext>
            </a:extLst>
          </p:cNvPr>
          <p:cNvSpPr txBox="1"/>
          <p:nvPr/>
        </p:nvSpPr>
        <p:spPr>
          <a:xfrm>
            <a:off x="5133436" y="910916"/>
            <a:ext cx="307712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Pomiar momentu obrotowego</a:t>
            </a:r>
          </a:p>
          <a:p>
            <a:r>
              <a:rPr lang="pl-PL" sz="1100" dirty="0">
                <a:latin typeface="+mn-lt"/>
              </a:rPr>
              <a:t>do napędów SA</a:t>
            </a:r>
          </a:p>
        </p:txBody>
      </p:sp>
    </p:spTree>
    <p:extLst>
      <p:ext uri="{BB962C8B-B14F-4D97-AF65-F5344CB8AC3E}">
        <p14:creationId xmlns:p14="http://schemas.microsoft.com/office/powerpoint/2010/main" val="18659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F4526-56FA-BA59-91ED-B3B6D99D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AKCESORIA</a:t>
            </a:r>
            <a:endParaRPr lang="en-US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AUMA SERWIS</a:t>
            </a:r>
            <a:endParaRPr lang="de-DE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F5D91E-01CA-A3F6-55BD-B19DEF426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5FDF8C-7939-44D5-8A63-C7A632CB9FBF}" type="slidenum">
              <a:rPr lang="de-DE" smtClean="0"/>
              <a:pPr>
                <a:spcAft>
                  <a:spcPts val="600"/>
                </a:spcAft>
                <a:defRPr/>
              </a:pPr>
              <a:t>24</a:t>
            </a:fld>
            <a:endParaRPr lang="de-DE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0D2EB8F-9B72-6D08-A8E5-9AF6F7F60F14}"/>
              </a:ext>
            </a:extLst>
          </p:cNvPr>
          <p:cNvSpPr txBox="1"/>
          <p:nvPr/>
        </p:nvSpPr>
        <p:spPr>
          <a:xfrm>
            <a:off x="3292579" y="853900"/>
            <a:ext cx="280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+mn-lt"/>
              </a:rPr>
              <a:t>Daszek przeciwsłoneczny </a:t>
            </a:r>
            <a:r>
              <a:rPr lang="pl-PL" b="1" dirty="0">
                <a:latin typeface="+mn-lt"/>
                <a:sym typeface="Wingdings" panose="05000000000000000000" pitchFamily="2" charset="2"/>
              </a:rPr>
              <a:t></a:t>
            </a:r>
            <a:endParaRPr lang="pl-PL" b="1" dirty="0"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E86CD2F-CC0F-1A7C-3729-710DFA23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36" y="1492424"/>
            <a:ext cx="2952328" cy="29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E429C-A65D-E313-F1C8-1E20DE82B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6707C61-7416-C4D4-1ADE-2A5FF9FA2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  <a:endParaRPr lang="en-GB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694BBE9-790D-E6FA-D716-72BCC9161A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455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AUMA Polska serwis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AUMA </a:t>
            </a:r>
            <a:r>
              <a:rPr lang="pl-PL" dirty="0"/>
              <a:t>Serwis</a:t>
            </a:r>
            <a:endParaRPr lang="de-DE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5A1DB0-6D9E-4A81-B8C8-A78BCAF0EC5B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39552" y="920725"/>
            <a:ext cx="8424936" cy="3889633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10" name="Picture 2" descr="http://www1.auma.com/projects/default/modules/redCMS_MediaLibraryDownload/aspx/getmedia.aspx?mediaId=14202">
            <a:extLst>
              <a:ext uri="{FF2B5EF4-FFF2-40B4-BE49-F238E27FC236}">
                <a16:creationId xmlns:a16="http://schemas.microsoft.com/office/drawing/2014/main" id="{6CC82E1B-36ED-48A7-8205-DC74D9A2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17" y="2307558"/>
            <a:ext cx="3433834" cy="22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10E6C48-7451-4171-8EDD-1CB2538EB158}"/>
              </a:ext>
            </a:extLst>
          </p:cNvPr>
          <p:cNvSpPr txBox="1"/>
          <p:nvPr/>
        </p:nvSpPr>
        <p:spPr>
          <a:xfrm>
            <a:off x="4676453" y="903574"/>
            <a:ext cx="23778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u="sng" dirty="0">
                <a:latin typeface="+mn-lt"/>
              </a:rPr>
              <a:t>Serwis w AUMA Polska: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Sosnowiec: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13 (5+2)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Września: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Rumia: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Warszawa: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F5FBD8-7DCD-4464-97DC-AA8BC11A2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8" t="19270" r="53067" b="6435"/>
          <a:stretch/>
        </p:blipFill>
        <p:spPr>
          <a:xfrm>
            <a:off x="965704" y="1060376"/>
            <a:ext cx="328459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35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r>
              <a:rPr lang="pl-PL" dirty="0"/>
              <a:t> Polska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851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FCA995-BD8B-4C81-B0D1-5D054D18D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228858"/>
            <a:ext cx="2880000" cy="288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b="1" u="sng" dirty="0">
                <a:latin typeface="+mn-lt"/>
              </a:rPr>
              <a:t>warsztat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diagnoza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usuwanie usterek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aktualizacja oprogramowania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analiza danych zapisanych w sterownikach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parametryzacja ustawień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testy/kalibracja na hamowni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remonty napędów</a:t>
            </a:r>
          </a:p>
          <a:p>
            <a:pPr marL="0" indent="0">
              <a:buNone/>
            </a:pPr>
            <a:endParaRPr lang="pl-PL" b="1" dirty="0">
              <a:latin typeface="+mn-lt"/>
            </a:endParaRPr>
          </a:p>
          <a:p>
            <a:pPr marL="0" indent="0">
              <a:buNone/>
            </a:pPr>
            <a:endParaRPr lang="pl-PL" b="1" dirty="0">
              <a:latin typeface="+mn-lt"/>
            </a:endParaRPr>
          </a:p>
          <a:p>
            <a:pPr marL="0" indent="0">
              <a:buNone/>
            </a:pPr>
            <a:endParaRPr lang="pl-PL" b="1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51B3D43-1F31-84FA-78F5-FB74F121E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13" y="1006544"/>
            <a:ext cx="2231549" cy="3132000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5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3904830" y="648000"/>
            <a:ext cx="1334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+mn-lt"/>
              </a:rPr>
              <a:t>Naprawa</a:t>
            </a:r>
          </a:p>
        </p:txBody>
      </p:sp>
      <p:sp>
        <p:nvSpPr>
          <p:cNvPr id="12" name="Symbol zastępczy zawartości 3">
            <a:extLst>
              <a:ext uri="{FF2B5EF4-FFF2-40B4-BE49-F238E27FC236}">
                <a16:creationId xmlns:a16="http://schemas.microsoft.com/office/drawing/2014/main" id="{12704147-4A91-1AF2-BA96-216E16EC71CA}"/>
              </a:ext>
            </a:extLst>
          </p:cNvPr>
          <p:cNvSpPr txBox="1">
            <a:spLocks/>
          </p:cNvSpPr>
          <p:nvPr/>
        </p:nvSpPr>
        <p:spPr>
          <a:xfrm>
            <a:off x="3600000" y="1228226"/>
            <a:ext cx="288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l-PL" sz="1800" b="1" u="sng" dirty="0">
                <a:latin typeface="+mn-lt"/>
              </a:rPr>
              <a:t>obiekt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diagnoza z uwzględnieniem warunków zewnętrznych (np. DCS)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usuwanie usterek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aktualizacja oprogramowania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analiza danych zapisanych w sterownikach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parametryzacja ustawień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testy funkcjonalne na instalacji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</p:txBody>
      </p:sp>
      <p:pic>
        <p:nvPicPr>
          <p:cNvPr id="8" name="Obraz 7" descr="Obraz zawierający maszy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6DE1CCF-B5ED-B1A0-DC81-59A053C1B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42" y="642616"/>
            <a:ext cx="323697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0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6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3359200" y="648000"/>
            <a:ext cx="242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latin typeface="+mn-lt"/>
              </a:rPr>
              <a:t>Montaż napędów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55C0AA5-B698-458E-7D70-CF54F0F1E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4"/>
          <a:stretch/>
        </p:blipFill>
        <p:spPr>
          <a:xfrm>
            <a:off x="6480000" y="1006370"/>
            <a:ext cx="2232000" cy="3132348"/>
          </a:xfrm>
          <a:prstGeom prst="rect">
            <a:avLst/>
          </a:prstGeom>
        </p:spPr>
      </p:pic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A3840B3-BC38-791A-C631-5027C23A8DC2}"/>
              </a:ext>
            </a:extLst>
          </p:cNvPr>
          <p:cNvSpPr txBox="1">
            <a:spLocks/>
          </p:cNvSpPr>
          <p:nvPr/>
        </p:nvSpPr>
        <p:spPr>
          <a:xfrm>
            <a:off x="324000" y="1227600"/>
            <a:ext cx="288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l-PL" sz="1800" b="1" dirty="0">
                <a:latin typeface="+mn-lt"/>
              </a:rPr>
              <a:t>warsztat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montaż wg wytycznych klienta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parametryzacja ustawień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protokół po montażowy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E2F18D04-C5F1-0B97-6004-97FDF5A669B3}"/>
              </a:ext>
            </a:extLst>
          </p:cNvPr>
          <p:cNvSpPr txBox="1">
            <a:spLocks/>
          </p:cNvSpPr>
          <p:nvPr/>
        </p:nvSpPr>
        <p:spPr>
          <a:xfrm>
            <a:off x="3780232" y="1219832"/>
            <a:ext cx="288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l-PL" sz="1800" b="1" dirty="0">
                <a:latin typeface="+mn-lt"/>
              </a:rPr>
              <a:t>obiekt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montaż z uwzględnieniem warunków zewnętrznych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parametryzacja ustawień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testy funkcjonalne na instalacji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protokół po montażowy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nadzór nad podłączeniem elektrycznym*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85893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-10210" y="2163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3318" y="4797976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50022" y="4807644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7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3989533" y="648000"/>
            <a:ext cx="1164934" cy="460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 err="1">
                <a:latin typeface="+mn-lt"/>
              </a:rPr>
              <a:t>Retrofit</a:t>
            </a:r>
            <a:endParaRPr lang="pl-PL" sz="2400" b="1" dirty="0">
              <a:latin typeface="+mn-lt"/>
            </a:endParaRPr>
          </a:p>
          <a:p>
            <a:pPr algn="ctr"/>
            <a:endParaRPr lang="pl-PL" sz="1000" b="1" dirty="0"/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B2968FD-3894-1984-BA81-EB91115FFEA3}"/>
              </a:ext>
            </a:extLst>
          </p:cNvPr>
          <p:cNvSpPr txBox="1">
            <a:spLocks/>
          </p:cNvSpPr>
          <p:nvPr/>
        </p:nvSpPr>
        <p:spPr>
          <a:xfrm>
            <a:off x="432000" y="1230786"/>
            <a:ext cx="576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automatyzacja zaworów ręcznych (adaptacja mechaniczna)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wymiana napędów elektrycznych innych producentów na AUMA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wymiana napędów pneumatycznych na elektryczne AUMA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modernizacja produktów grupy AUMA (np. AC.1 -&gt; AC.2)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przebudowa produktów AUMA (np. I/O -&gt; </a:t>
            </a:r>
            <a:r>
              <a:rPr lang="pl-PL" sz="1400" b="1" dirty="0" err="1">
                <a:latin typeface="+mn-lt"/>
              </a:rPr>
              <a:t>Profibus</a:t>
            </a:r>
            <a:r>
              <a:rPr lang="pl-PL" sz="1400" b="1" dirty="0">
                <a:latin typeface="+mn-lt"/>
              </a:rPr>
              <a:t>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rozbudowa produktów grupy AUMA (np. + GST, GK)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638FA5C-B1F0-C588-2821-D80600A2B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0"/>
          <a:stretch/>
        </p:blipFill>
        <p:spPr>
          <a:xfrm>
            <a:off x="6480000" y="1006370"/>
            <a:ext cx="2232000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0" y="0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FCA995-BD8B-4C81-B0D1-5D054D18D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327" y="1228959"/>
            <a:ext cx="5760000" cy="28800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ocena poprawności montażu napędu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ocena wpływu otoczenia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profesjonalna parametryzacja ustawień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wykonanie testów funkcjonalnych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zabezpieczenie danych ze sterowników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wystawienie protokołów z rozruchu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nietypowa parametryzacja ustawień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włączenie dodatkowych funkcji (priorytet zdalne, pozycjoner, PID)</a:t>
            </a:r>
          </a:p>
          <a:p>
            <a:pPr>
              <a:buFontTx/>
              <a:buChar char="-"/>
            </a:pPr>
            <a:r>
              <a:rPr lang="pl-PL" sz="1400" b="1" dirty="0">
                <a:latin typeface="+mn-lt"/>
              </a:rPr>
              <a:t>optymalizacja (np. pracy pozycjonera</a:t>
            </a:r>
            <a:r>
              <a:rPr lang="pl-PL" sz="1400" b="1">
                <a:latin typeface="+mn-lt"/>
              </a:rPr>
              <a:t>) </a:t>
            </a:r>
            <a:endParaRPr lang="pl-PL" sz="1400" b="1" dirty="0">
              <a:latin typeface="+mn-lt"/>
            </a:endParaRP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23528" y="4795813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60232" y="4805481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8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3970168" y="648000"/>
            <a:ext cx="120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latin typeface="+mn-lt"/>
              </a:rPr>
              <a:t>Rozruch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7B8DF8A-EE79-695C-9C63-74BC9FF06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9"/>
          <a:stretch/>
        </p:blipFill>
        <p:spPr>
          <a:xfrm>
            <a:off x="6480000" y="993821"/>
            <a:ext cx="2232000" cy="31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41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-10210" y="2163"/>
            <a:ext cx="7524328" cy="523851"/>
          </a:xfrm>
        </p:spPr>
        <p:txBody>
          <a:bodyPr anchor="ctr">
            <a:normAutofit/>
          </a:bodyPr>
          <a:lstStyle/>
          <a:p>
            <a:r>
              <a:rPr lang="pl-PL" dirty="0"/>
              <a:t>Zakres usług serwisu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3318" y="4797976"/>
            <a:ext cx="4968552" cy="27392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AUMA </a:t>
            </a:r>
            <a:r>
              <a:rPr lang="pl-PL" dirty="0"/>
              <a:t>Serwis</a:t>
            </a:r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650022" y="4807644"/>
            <a:ext cx="2133600" cy="2616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5A1DB0-6D9E-4A81-B8C8-A78BCAF0EC5B}" type="slidenum">
              <a:rPr lang="de-DE" smtClean="0"/>
              <a:pPr>
                <a:spcAft>
                  <a:spcPts val="600"/>
                </a:spcAft>
                <a:defRPr/>
              </a:pPr>
              <a:t>9</a:t>
            </a:fld>
            <a:endParaRPr lang="de-DE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E36C3B-EA50-75C9-602D-90834B721E71}"/>
              </a:ext>
            </a:extLst>
          </p:cNvPr>
          <p:cNvSpPr txBox="1"/>
          <p:nvPr/>
        </p:nvSpPr>
        <p:spPr>
          <a:xfrm>
            <a:off x="3536557" y="648000"/>
            <a:ext cx="207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latin typeface="+mn-lt"/>
              </a:rPr>
              <a:t>Usługi cyfrowe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B2968FD-3894-1984-BA81-EB91115FFEA3}"/>
              </a:ext>
            </a:extLst>
          </p:cNvPr>
          <p:cNvSpPr txBox="1">
            <a:spLocks/>
          </p:cNvSpPr>
          <p:nvPr/>
        </p:nvSpPr>
        <p:spPr>
          <a:xfrm>
            <a:off x="311178" y="1231651"/>
            <a:ext cx="5760000" cy="28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generowania dokumentów (danych technicznych, certyfikatów, schematów etc.)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odczyt i zapis parametrów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odczyt danych archiwalnych ze sterowników AC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analiza historii błędów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inwentaryzacja danych w postaci </a:t>
            </a:r>
            <a:r>
              <a:rPr lang="pl-PL" sz="1400" b="1" dirty="0" err="1">
                <a:latin typeface="+mn-lt"/>
              </a:rPr>
              <a:t>excel</a:t>
            </a:r>
            <a:endParaRPr lang="pl-PL" sz="1400" b="1" dirty="0">
              <a:latin typeface="+mn-lt"/>
            </a:endParaRP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rejestracja i analiza wybranych danych na karcie SD („</a:t>
            </a:r>
            <a:r>
              <a:rPr lang="pl-PL" sz="1400" b="1" dirty="0" err="1">
                <a:latin typeface="+mn-lt"/>
              </a:rPr>
              <a:t>long</a:t>
            </a:r>
            <a:r>
              <a:rPr lang="pl-PL" sz="1400" b="1" dirty="0">
                <a:latin typeface="+mn-lt"/>
              </a:rPr>
              <a:t> </a:t>
            </a:r>
            <a:r>
              <a:rPr lang="pl-PL" sz="1400" b="1" dirty="0" err="1">
                <a:latin typeface="+mn-lt"/>
              </a:rPr>
              <a:t>recording</a:t>
            </a:r>
            <a:r>
              <a:rPr lang="pl-PL" sz="1400" b="1" dirty="0">
                <a:latin typeface="+mn-lt"/>
              </a:rPr>
              <a:t>”)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aktualizacja oprogramowania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optymalizacja ustawień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pl-PL" sz="1400" b="1" dirty="0">
                <a:latin typeface="+mn-lt"/>
              </a:rPr>
              <a:t>podgląd i analiza bieżących procesów („live </a:t>
            </a:r>
            <a:r>
              <a:rPr lang="pl-PL" sz="1400" b="1" dirty="0" err="1">
                <a:latin typeface="+mn-lt"/>
              </a:rPr>
              <a:t>view</a:t>
            </a:r>
            <a:r>
              <a:rPr lang="pl-PL" sz="1400" b="1" dirty="0">
                <a:latin typeface="+mn-lt"/>
              </a:rPr>
              <a:t>”)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  <a:p>
            <a:pPr fontAlgn="auto">
              <a:spcAft>
                <a:spcPts val="0"/>
              </a:spcAft>
              <a:buFontTx/>
              <a:buChar char="-"/>
            </a:pPr>
            <a:endParaRPr lang="pl-PL" sz="14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2C5AD5-1A7D-3FF1-1335-27E006F81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9"/>
          <a:stretch/>
        </p:blipFill>
        <p:spPr>
          <a:xfrm>
            <a:off x="6600822" y="1006370"/>
            <a:ext cx="2232000" cy="31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8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Powerpoint-Vorlage-2015">
  <a:themeElements>
    <a:clrScheme name="AUMA Colors">
      <a:dk1>
        <a:srgbClr val="303030"/>
      </a:dk1>
      <a:lt1>
        <a:srgbClr val="FFFFFF"/>
      </a:lt1>
      <a:dk2>
        <a:srgbClr val="0070B0"/>
      </a:dk2>
      <a:lt2>
        <a:srgbClr val="CCE2EF"/>
      </a:lt2>
      <a:accent1>
        <a:srgbClr val="7199C9"/>
      </a:accent1>
      <a:accent2>
        <a:srgbClr val="A0B8E0"/>
      </a:accent2>
      <a:accent3>
        <a:srgbClr val="D5B3B3"/>
      </a:accent3>
      <a:accent4>
        <a:srgbClr val="BD4949"/>
      </a:accent4>
      <a:accent5>
        <a:srgbClr val="E44E00"/>
      </a:accent5>
      <a:accent6>
        <a:srgbClr val="B90E30"/>
      </a:accent6>
      <a:hlink>
        <a:srgbClr val="303030"/>
      </a:hlink>
      <a:folHlink>
        <a:srgbClr val="30303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>
  <documentManagement>
    <Art xmlns="3164290C-8B7E-4CF5-93B4-6DB5D0C508CF">20 Präsentation</Art>
    <SPSDescription xmlns="3164290C-8B7E-4CF5-93B4-6DB5D0C508CF">Ex-Schulung kpl. Foliensatz in Deutsch</SPSDescription>
    <Owner xmlns="3164290C-8B7E-4CF5-93B4-6DB5D0C508CF">Peter Malus</Owner>
    <Entwicklung_x0020_Markt xmlns="3164290c-8b7e-4cf5-93b4-6db5d0c508cf" xsi:nil="true"/>
    <Schwerpunkt xmlns="3164290C-8B7E-4CF5-93B4-6DB5D0C508CF">sonstige</Schwerpunkt>
    <Datum xmlns="3164290C-8B7E-4CF5-93B4-6DB5D0C508CF">2010-03-17T00:00:00+01:00</Datum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3C5B8383AF344D93BA8E48008AFC3A" ma:contentTypeVersion="7" ma:contentTypeDescription="Ein neues Dokument erstellen." ma:contentTypeScope="" ma:versionID="356e6404b43ca3539f09ba59b81cfe0e">
  <xsd:schema xmlns:xsd="http://www.w3.org/2001/XMLSchema" xmlns:p="http://schemas.microsoft.com/office/2006/metadata/properties" xmlns:ns2="3164290C-8B7E-4CF5-93B4-6DB5D0C508CF" xmlns:ns3="3164290c-8b7e-4cf5-93b4-6db5d0c508cf" targetNamespace="http://schemas.microsoft.com/office/2006/metadata/properties" ma:root="true" ma:fieldsID="2aa967a243e9fe9ffabcd5164303d71a" ns2:_="" ns3:_="">
    <xsd:import namespace="3164290C-8B7E-4CF5-93B4-6DB5D0C508CF"/>
    <xsd:import namespace="3164290c-8b7e-4cf5-93b4-6db5d0c508cf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PSDescription" minOccurs="0"/>
                <xsd:element ref="ns3:Entwicklung_x0020_Markt" minOccurs="0"/>
                <xsd:element ref="ns2:Datum" minOccurs="0"/>
                <xsd:element ref="ns2:Art"/>
                <xsd:element ref="ns2:Schwerpunkt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164290C-8B7E-4CF5-93B4-6DB5D0C508CF" elementFormDefault="qualified">
    <xsd:import namespace="http://schemas.microsoft.com/office/2006/documentManagement/types"/>
    <xsd:element name="Owner" ma:index="2" nillable="true" ma:displayName="Besitzer" ma:internalName="Owner">
      <xsd:simpleType>
        <xsd:restriction base="dms:Text"/>
      </xsd:simpleType>
    </xsd:element>
    <xsd:element name="SPSDescription" ma:index="3" nillable="true" ma:displayName="Beschreibung" ma:internalName="SPSDescription">
      <xsd:simpleType>
        <xsd:restriction base="dms:Note"/>
      </xsd:simpleType>
    </xsd:element>
    <xsd:element name="Datum" ma:index="5" nillable="true" ma:displayName="Datum" ma:description="Stand des Dokument" ma:format="DateOnly" ma:internalName="Datum">
      <xsd:simpleType>
        <xsd:restriction base="dms:DateTime"/>
      </xsd:simpleType>
    </xsd:element>
    <xsd:element name="Art" ma:index="6" ma:displayName="Art" ma:description="Art des Dokument" ma:format="RadioButtons" ma:internalName="Art">
      <xsd:simpleType>
        <xsd:restriction base="dms:Choice">
          <xsd:enumeration value="00 Vorlage"/>
          <xsd:enumeration value="10 Protokoll"/>
          <xsd:enumeration value="20 Präsentation"/>
          <xsd:enumeration value="30 Information"/>
          <xsd:enumeration value="40 Grafik"/>
          <xsd:enumeration value="50 Kalkulation"/>
        </xsd:restriction>
      </xsd:simpleType>
    </xsd:element>
    <xsd:element name="Schwerpunkt" ma:index="7" ma:displayName="Schwerpunkt" ma:default="" ma:format="RadioButtons" ma:internalName="Schwerpunkt">
      <xsd:simpleType>
        <xsd:restriction base="dms:Choice">
          <xsd:enumeration value="SA"/>
          <xsd:enumeration value="SG"/>
          <xsd:enumeration value="AC"/>
          <xsd:enumeration value="Getriebe"/>
          <xsd:enumeration value="Feldbus"/>
          <xsd:enumeration value="Korrosionsschutz"/>
          <xsd:enumeration value="sonstige"/>
        </xsd:restriction>
      </xsd:simpleType>
    </xsd:element>
  </xsd:schema>
  <xsd:schema xmlns:xsd="http://www.w3.org/2001/XMLSchema" xmlns:dms="http://schemas.microsoft.com/office/2006/documentManagement/types" targetNamespace="3164290c-8b7e-4cf5-93b4-6db5d0c508cf" elementFormDefault="qualified">
    <xsd:import namespace="http://schemas.microsoft.com/office/2006/documentManagement/types"/>
    <xsd:element name="Entwicklung_x0020_Markt" ma:index="4" nillable="true" ma:displayName="Entwicklung Markt" ma:description="Jahr und Monat der Entwicklung Markt&#10;(Format: JJJJ-MM, Bsp: 2010-05)" ma:internalName="Entwicklung_x0020_Mark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Inhaltstyp" ma:readOnly="tru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6CC5AC-2646-432A-9C04-E74E6C441D7D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51C4BD4B-763F-4B34-9971-C5CD02E8DB6F}">
  <ds:schemaRefs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3164290c-8b7e-4cf5-93b4-6db5d0c508cf"/>
    <ds:schemaRef ds:uri="3164290C-8B7E-4CF5-93B4-6DB5D0C508C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636FBCE-089E-47DD-A76F-83B6644F6D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4290C-8B7E-4CF5-93B4-6DB5D0C508CF"/>
    <ds:schemaRef ds:uri="3164290c-8b7e-4cf5-93b4-6db5d0c508cf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B25F903A-D68E-4F1E-A575-1F4DED792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Powerpoint-Vorlage-2015</Template>
  <TotalTime>27966</TotalTime>
  <Words>626</Words>
  <Application>Microsoft Office PowerPoint</Application>
  <PresentationFormat>Niestandardowy</PresentationFormat>
  <Paragraphs>188</Paragraphs>
  <Slides>25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Powerpoint-Vorlage-2015</vt:lpstr>
      <vt:lpstr>AUMA Polska  serwis Arkadiusz gawełczyk – kierownik serwisu terenowego</vt:lpstr>
      <vt:lpstr>AUMA Polska serwis</vt:lpstr>
      <vt:lpstr>AUMA Polska serwis</vt:lpstr>
      <vt:lpstr>Zakres usług serwisu auma Polska</vt:lpstr>
      <vt:lpstr>Zakres usług serwisu auma</vt:lpstr>
      <vt:lpstr>Zakres usług serwisu auma</vt:lpstr>
      <vt:lpstr>Zakres usług serwisu auma</vt:lpstr>
      <vt:lpstr>Zakres usług serwisu auma</vt:lpstr>
      <vt:lpstr>Zakres usług serwisu auma</vt:lpstr>
      <vt:lpstr>Zakres usług serwisu auma</vt:lpstr>
      <vt:lpstr>Zakres usług serwisu auma</vt:lpstr>
      <vt:lpstr>Zakres usług serwisu auma</vt:lpstr>
      <vt:lpstr>Zakres usług serwisu auma</vt:lpstr>
      <vt:lpstr>Zakres usług serwisu auma</vt:lpstr>
      <vt:lpstr>AKCESORIA</vt:lpstr>
      <vt:lpstr>AKCESORIA</vt:lpstr>
      <vt:lpstr>AKCESORIA</vt:lpstr>
      <vt:lpstr>AKCESORIA</vt:lpstr>
      <vt:lpstr>AKCESORIA</vt:lpstr>
      <vt:lpstr>AKCESORIA</vt:lpstr>
      <vt:lpstr>AKCESORIA</vt:lpstr>
      <vt:lpstr>AKCESORIA</vt:lpstr>
      <vt:lpstr>AKCESORIA</vt:lpstr>
      <vt:lpstr>AKCESORIA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SARV</dc:title>
  <dc:creator>gawelczyka@auma.com.pl</dc:creator>
  <cp:lastModifiedBy>Gawelczyk, Arkadiusz</cp:lastModifiedBy>
  <cp:revision>816</cp:revision>
  <cp:lastPrinted>2017-04-21T12:57:03Z</cp:lastPrinted>
  <dcterms:created xsi:type="dcterms:W3CDTF">2009-10-15T09:28:52Z</dcterms:created>
  <dcterms:modified xsi:type="dcterms:W3CDTF">2025-09-11T09:27:15Z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röße/Size (cm)">
    <vt:lpwstr/>
  </property>
  <property fmtid="{D5CDD505-2E9C-101B-9397-08002B2CF9AE}" pid="3" name="Farbformat">
    <vt:lpwstr>indicated colours</vt:lpwstr>
  </property>
  <property fmtid="{D5CDD505-2E9C-101B-9397-08002B2CF9AE}" pid="4" name="Auflösung/Resolution">
    <vt:lpwstr/>
  </property>
  <property fmtid="{D5CDD505-2E9C-101B-9397-08002B2CF9AE}" pid="5" name="ContentType">
    <vt:lpwstr>Dokument</vt:lpwstr>
  </property>
  <property fmtid="{D5CDD505-2E9C-101B-9397-08002B2CF9AE}" pid="6" name="Description0">
    <vt:lpwstr/>
  </property>
  <property fmtid="{D5CDD505-2E9C-101B-9397-08002B2CF9AE}" pid="7" name="Betrifft(Concerns">
    <vt:lpwstr>;#de;#en;#</vt:lpwstr>
  </property>
  <property fmtid="{D5CDD505-2E9C-101B-9397-08002B2CF9AE}" pid="8" name="Title0">
    <vt:lpwstr>Powerpoint master 2009 for Office 2003</vt:lpwstr>
  </property>
  <property fmtid="{D5CDD505-2E9C-101B-9397-08002B2CF9AE}" pid="9" name="Geeignet für">
    <vt:lpwstr>;#Screen e.g.PowerPoint;#</vt:lpwstr>
  </property>
  <property fmtid="{D5CDD505-2E9C-101B-9397-08002B2CF9AE}" pid="10" name="für/for">
    <vt:lpwstr>Vorlage/Template</vt:lpwstr>
  </property>
  <property fmtid="{D5CDD505-2E9C-101B-9397-08002B2CF9AE}" pid="11" name="Jahr">
    <vt:lpwstr>2010</vt:lpwstr>
  </property>
  <property fmtid="{D5CDD505-2E9C-101B-9397-08002B2CF9AE}" pid="12" name="Order">
    <vt:lpwstr>6100.00000000000</vt:lpwstr>
  </property>
</Properties>
</file>