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5"/>
  </p:sldMasterIdLst>
  <p:notesMasterIdLst>
    <p:notesMasterId r:id="rId36"/>
  </p:notesMasterIdLst>
  <p:sldIdLst>
    <p:sldId id="363" r:id="rId6"/>
    <p:sldId id="1454" r:id="rId7"/>
    <p:sldId id="1455" r:id="rId8"/>
    <p:sldId id="2822" r:id="rId9"/>
    <p:sldId id="2338" r:id="rId10"/>
    <p:sldId id="2824" r:id="rId11"/>
    <p:sldId id="2815" r:id="rId12"/>
    <p:sldId id="2814" r:id="rId13"/>
    <p:sldId id="2811" r:id="rId14"/>
    <p:sldId id="2812" r:id="rId15"/>
    <p:sldId id="539" r:id="rId16"/>
    <p:sldId id="2818" r:id="rId17"/>
    <p:sldId id="2825" r:id="rId18"/>
    <p:sldId id="2821" r:id="rId19"/>
    <p:sldId id="2826" r:id="rId20"/>
    <p:sldId id="2813" r:id="rId21"/>
    <p:sldId id="2828" r:id="rId22"/>
    <p:sldId id="2770" r:id="rId23"/>
    <p:sldId id="2773" r:id="rId24"/>
    <p:sldId id="2771" r:id="rId25"/>
    <p:sldId id="2772" r:id="rId26"/>
    <p:sldId id="2767" r:id="rId27"/>
    <p:sldId id="2791" r:id="rId28"/>
    <p:sldId id="2829" r:id="rId29"/>
    <p:sldId id="2528" r:id="rId30"/>
    <p:sldId id="1460" r:id="rId31"/>
    <p:sldId id="2827" r:id="rId32"/>
    <p:sldId id="1459" r:id="rId33"/>
    <p:sldId id="2790" r:id="rId34"/>
    <p:sldId id="658" r:id="rId35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ssiT" initials="R" lastIdx="8" clrIdx="0"/>
  <p:cmAuthor id="1" name="AUMA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DAEC"/>
    <a:srgbClr val="354659"/>
    <a:srgbClr val="007AB0"/>
    <a:srgbClr val="333333"/>
    <a:srgbClr val="FFFFFF"/>
    <a:srgbClr val="2F3E4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1266CE-86A8-41FB-AD67-96228FACE38D}" v="376" dt="2025-09-10T07:38:17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56" autoAdjust="0"/>
    <p:restoredTop sz="96723" autoAdjust="0"/>
  </p:normalViewPr>
  <p:slideViewPr>
    <p:cSldViewPr snapToGrid="0">
      <p:cViewPr varScale="1">
        <p:scale>
          <a:sx n="107" d="100"/>
          <a:sy n="107" d="100"/>
        </p:scale>
        <p:origin x="126" y="4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144" y="20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80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7F91E3-8D0D-4948-A94F-318A036A1D26}" type="doc">
      <dgm:prSet loTypeId="urn:microsoft.com/office/officeart/2005/8/layout/arrow6" loCatId="process" qsTypeId="urn:microsoft.com/office/officeart/2009/2/quickstyle/3d8" qsCatId="3D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A9D465DF-95C9-408F-9294-113B38883B57}">
      <dgm:prSet phldrT="[Tekst]"/>
      <dgm:spPr/>
      <dgm:t>
        <a:bodyPr/>
        <a:lstStyle/>
        <a:p>
          <a:r>
            <a:rPr lang="pl-PL" dirty="0"/>
            <a:t>STEROWANIE</a:t>
          </a:r>
        </a:p>
      </dgm:t>
    </dgm:pt>
    <dgm:pt modelId="{5AC7ECE2-67C4-461B-BCD5-697788C0A5E9}" type="parTrans" cxnId="{E423F42A-DE1C-4D5F-8068-47579E8FE954}">
      <dgm:prSet/>
      <dgm:spPr/>
      <dgm:t>
        <a:bodyPr/>
        <a:lstStyle/>
        <a:p>
          <a:endParaRPr lang="pl-PL"/>
        </a:p>
      </dgm:t>
    </dgm:pt>
    <dgm:pt modelId="{BF5435E6-9F06-42CD-89AF-C716BD775191}" type="sibTrans" cxnId="{E423F42A-DE1C-4D5F-8068-47579E8FE954}">
      <dgm:prSet/>
      <dgm:spPr/>
      <dgm:t>
        <a:bodyPr/>
        <a:lstStyle/>
        <a:p>
          <a:endParaRPr lang="pl-PL"/>
        </a:p>
      </dgm:t>
    </dgm:pt>
    <dgm:pt modelId="{999C72D9-AD8D-4344-815B-E838FD8AB693}">
      <dgm:prSet phldrT="[Tekst]"/>
      <dgm:spPr/>
      <dgm:t>
        <a:bodyPr/>
        <a:lstStyle/>
        <a:p>
          <a:r>
            <a:rPr lang="pl-PL" dirty="0"/>
            <a:t>ODWZOROWANIE</a:t>
          </a:r>
        </a:p>
      </dgm:t>
    </dgm:pt>
    <dgm:pt modelId="{4301796D-9E2B-4BE9-A1D2-B1EC3B8F5BC9}" type="parTrans" cxnId="{26C4E295-CA38-4968-A505-C47ECFE129D3}">
      <dgm:prSet/>
      <dgm:spPr/>
      <dgm:t>
        <a:bodyPr/>
        <a:lstStyle/>
        <a:p>
          <a:endParaRPr lang="pl-PL"/>
        </a:p>
      </dgm:t>
    </dgm:pt>
    <dgm:pt modelId="{4430758B-F13E-4AB5-AF49-5B8A6CC38270}" type="sibTrans" cxnId="{26C4E295-CA38-4968-A505-C47ECFE129D3}">
      <dgm:prSet/>
      <dgm:spPr/>
      <dgm:t>
        <a:bodyPr/>
        <a:lstStyle/>
        <a:p>
          <a:endParaRPr lang="pl-PL"/>
        </a:p>
      </dgm:t>
    </dgm:pt>
    <dgm:pt modelId="{EFF886AF-3CD2-4110-8772-F2E78362FB8C}" type="pres">
      <dgm:prSet presAssocID="{597F91E3-8D0D-4948-A94F-318A036A1D26}" presName="compositeShape" presStyleCnt="0">
        <dgm:presLayoutVars>
          <dgm:chMax val="2"/>
          <dgm:dir/>
          <dgm:resizeHandles val="exact"/>
        </dgm:presLayoutVars>
      </dgm:prSet>
      <dgm:spPr/>
    </dgm:pt>
    <dgm:pt modelId="{4C7AB1E3-BE67-4E2C-B555-ADBD50BECA81}" type="pres">
      <dgm:prSet presAssocID="{597F91E3-8D0D-4948-A94F-318A036A1D26}" presName="ribbon" presStyleLbl="node1" presStyleIdx="0" presStyleCnt="1"/>
      <dgm:spPr/>
    </dgm:pt>
    <dgm:pt modelId="{92A26EE6-0540-45DD-A636-263B968C445B}" type="pres">
      <dgm:prSet presAssocID="{597F91E3-8D0D-4948-A94F-318A036A1D26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202803A8-8B57-47E8-BEFE-733B6C9A5C8C}" type="pres">
      <dgm:prSet presAssocID="{597F91E3-8D0D-4948-A94F-318A036A1D26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423F42A-DE1C-4D5F-8068-47579E8FE954}" srcId="{597F91E3-8D0D-4948-A94F-318A036A1D26}" destId="{A9D465DF-95C9-408F-9294-113B38883B57}" srcOrd="0" destOrd="0" parTransId="{5AC7ECE2-67C4-461B-BCD5-697788C0A5E9}" sibTransId="{BF5435E6-9F06-42CD-89AF-C716BD775191}"/>
    <dgm:cxn modelId="{10291475-2ED8-44F6-B792-A841F1754391}" type="presOf" srcId="{597F91E3-8D0D-4948-A94F-318A036A1D26}" destId="{EFF886AF-3CD2-4110-8772-F2E78362FB8C}" srcOrd="0" destOrd="0" presId="urn:microsoft.com/office/officeart/2005/8/layout/arrow6"/>
    <dgm:cxn modelId="{10339080-62E5-43B4-8E4E-2A956DA95B0A}" type="presOf" srcId="{A9D465DF-95C9-408F-9294-113B38883B57}" destId="{92A26EE6-0540-45DD-A636-263B968C445B}" srcOrd="0" destOrd="0" presId="urn:microsoft.com/office/officeart/2005/8/layout/arrow6"/>
    <dgm:cxn modelId="{26C4E295-CA38-4968-A505-C47ECFE129D3}" srcId="{597F91E3-8D0D-4948-A94F-318A036A1D26}" destId="{999C72D9-AD8D-4344-815B-E838FD8AB693}" srcOrd="1" destOrd="0" parTransId="{4301796D-9E2B-4BE9-A1D2-B1EC3B8F5BC9}" sibTransId="{4430758B-F13E-4AB5-AF49-5B8A6CC38270}"/>
    <dgm:cxn modelId="{D53C44A8-7F9F-438C-ABE2-6A7B1FD3D303}" type="presOf" srcId="{999C72D9-AD8D-4344-815B-E838FD8AB693}" destId="{202803A8-8B57-47E8-BEFE-733B6C9A5C8C}" srcOrd="0" destOrd="0" presId="urn:microsoft.com/office/officeart/2005/8/layout/arrow6"/>
    <dgm:cxn modelId="{B39A1FC8-1DE1-40F2-AE90-847BA0270FCC}" type="presParOf" srcId="{EFF886AF-3CD2-4110-8772-F2E78362FB8C}" destId="{4C7AB1E3-BE67-4E2C-B555-ADBD50BECA81}" srcOrd="0" destOrd="0" presId="urn:microsoft.com/office/officeart/2005/8/layout/arrow6"/>
    <dgm:cxn modelId="{30F0D8A7-4A63-4CA7-B2E7-2C6232493B88}" type="presParOf" srcId="{EFF886AF-3CD2-4110-8772-F2E78362FB8C}" destId="{92A26EE6-0540-45DD-A636-263B968C445B}" srcOrd="1" destOrd="0" presId="urn:microsoft.com/office/officeart/2005/8/layout/arrow6"/>
    <dgm:cxn modelId="{D70092E4-98E4-4987-B4DA-08B9000D08C0}" type="presParOf" srcId="{EFF886AF-3CD2-4110-8772-F2E78362FB8C}" destId="{202803A8-8B57-47E8-BEFE-733B6C9A5C8C}" srcOrd="2" destOrd="0" presId="urn:microsoft.com/office/officeart/2005/8/layout/arrow6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AB1E3-BE67-4E2C-B555-ADBD50BECA81}">
      <dsp:nvSpPr>
        <dsp:cNvPr id="0" name=""/>
        <dsp:cNvSpPr/>
      </dsp:nvSpPr>
      <dsp:spPr>
        <a:xfrm>
          <a:off x="0" y="107512"/>
          <a:ext cx="5582485" cy="2232994"/>
        </a:xfrm>
        <a:prstGeom prst="leftRightRibb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A26EE6-0540-45DD-A636-263B968C445B}">
      <dsp:nvSpPr>
        <dsp:cNvPr id="0" name=""/>
        <dsp:cNvSpPr/>
      </dsp:nvSpPr>
      <dsp:spPr>
        <a:xfrm>
          <a:off x="669898" y="498286"/>
          <a:ext cx="1842220" cy="1094167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STEROWANIE</a:t>
          </a:r>
        </a:p>
      </dsp:txBody>
      <dsp:txXfrm>
        <a:off x="669898" y="498286"/>
        <a:ext cx="1842220" cy="1094167"/>
      </dsp:txXfrm>
    </dsp:sp>
    <dsp:sp modelId="{202803A8-8B57-47E8-BEFE-733B6C9A5C8C}">
      <dsp:nvSpPr>
        <dsp:cNvPr id="0" name=""/>
        <dsp:cNvSpPr/>
      </dsp:nvSpPr>
      <dsp:spPr>
        <a:xfrm>
          <a:off x="2791242" y="855565"/>
          <a:ext cx="2177169" cy="1094167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ODWZOROWANIE</a:t>
          </a:r>
        </a:p>
      </dsp:txBody>
      <dsp:txXfrm>
        <a:off x="2791242" y="855565"/>
        <a:ext cx="2177169" cy="10941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38C6BB-76C2-4AAD-A4D7-DFC4D6F737D0}" type="datetimeFigureOut">
              <a:rPr lang="de-DE"/>
              <a:pPr>
                <a:defRPr/>
              </a:pPr>
              <a:t>11.09.2025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227F0B1-89FD-4D7A-A189-21231757FDE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27F0B1-89FD-4D7A-A189-21231757FDE4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38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297"/>
            <a:ext cx="12192000" cy="691458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339" y="4005066"/>
            <a:ext cx="11905323" cy="701940"/>
          </a:xfrm>
          <a:solidFill>
            <a:srgbClr val="0070B0"/>
          </a:solidFill>
        </p:spPr>
        <p:txBody>
          <a:bodyPr/>
          <a:lstStyle>
            <a:lvl1pPr algn="ctr">
              <a:defRPr sz="2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4869162"/>
            <a:ext cx="8534400" cy="9601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9" y="452669"/>
            <a:ext cx="3519881" cy="10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4404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452971"/>
            <a:ext cx="12192000" cy="640503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03645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30759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66993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5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500574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80843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96813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47" y="698251"/>
            <a:ext cx="12167980" cy="615974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4493" y="6356353"/>
            <a:ext cx="27813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012353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2"/>
          <p:cNvSpPr/>
          <p:nvPr/>
        </p:nvSpPr>
        <p:spPr>
          <a:xfrm>
            <a:off x="321867" y="5230367"/>
            <a:ext cx="10709453" cy="36000"/>
          </a:xfrm>
          <a:prstGeom prst="rect">
            <a:avLst/>
          </a:prstGeom>
          <a:gradFill flip="none" rotWithShape="1">
            <a:gsLst>
              <a:gs pos="0">
                <a:srgbClr val="007AB0">
                  <a:shade val="30000"/>
                  <a:satMod val="115000"/>
                </a:srgbClr>
              </a:gs>
              <a:gs pos="80000">
                <a:srgbClr val="007AB0">
                  <a:shade val="67500"/>
                  <a:satMod val="115000"/>
                </a:srgbClr>
              </a:gs>
              <a:gs pos="100000">
                <a:srgbClr val="007AB0">
                  <a:shade val="100000"/>
                  <a:satMod val="115000"/>
                  <a:alpha val="6000"/>
                </a:srgb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0960" y="4857762"/>
            <a:ext cx="10363200" cy="500067"/>
          </a:xfrm>
        </p:spPr>
        <p:txBody>
          <a:bodyPr anchor="t"/>
          <a:lstStyle>
            <a:lvl1pPr algn="l">
              <a:defRPr sz="2000" b="1" cap="none" baseline="0">
                <a:solidFill>
                  <a:srgbClr val="333333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0960" y="5357839"/>
            <a:ext cx="10363200" cy="357191"/>
          </a:xfrm>
          <a:noFill/>
          <a:effectLst/>
        </p:spPr>
        <p:txBody>
          <a:bodyPr anchor="b">
            <a:normAutofit/>
          </a:bodyPr>
          <a:lstStyle>
            <a:lvl1pPr marL="0" indent="0">
              <a:buNone/>
              <a:defRPr sz="1400" b="0">
                <a:solidFill>
                  <a:srgbClr val="2F3E4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11"/>
          </p:nvPr>
        </p:nvSpPr>
        <p:spPr>
          <a:xfrm>
            <a:off x="789517" y="1074739"/>
            <a:ext cx="9793816" cy="34163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DE4C1-8A32-47BF-AF2F-4117B060180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530989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2"/>
          <p:cNvSpPr/>
          <p:nvPr/>
        </p:nvSpPr>
        <p:spPr>
          <a:xfrm>
            <a:off x="333373" y="1250156"/>
            <a:ext cx="5856000" cy="36000"/>
          </a:xfrm>
          <a:prstGeom prst="rect">
            <a:avLst/>
          </a:prstGeom>
          <a:gradFill flip="none" rotWithShape="1">
            <a:gsLst>
              <a:gs pos="5000">
                <a:schemeClr val="tx2"/>
              </a:gs>
              <a:gs pos="59000">
                <a:schemeClr val="tx2"/>
              </a:gs>
              <a:gs pos="98000">
                <a:schemeClr val="bg1">
                  <a:alpha val="0"/>
                </a:scheme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4913" y="942180"/>
            <a:ext cx="5761567" cy="5364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6467476" y="950128"/>
            <a:ext cx="5376000" cy="5392575"/>
          </a:xfrm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 dirty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305395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2"/>
          <p:cNvSpPr/>
          <p:nvPr/>
        </p:nvSpPr>
        <p:spPr>
          <a:xfrm>
            <a:off x="333373" y="1250156"/>
            <a:ext cx="11136000" cy="36000"/>
          </a:xfrm>
          <a:prstGeom prst="rect">
            <a:avLst/>
          </a:prstGeom>
          <a:gradFill flip="none" rotWithShape="1">
            <a:gsLst>
              <a:gs pos="5000">
                <a:schemeClr val="tx2"/>
              </a:gs>
              <a:gs pos="59000">
                <a:schemeClr val="tx2"/>
              </a:gs>
              <a:gs pos="98000">
                <a:schemeClr val="bg1">
                  <a:alpha val="0"/>
                </a:scheme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323857" y="935038"/>
            <a:ext cx="10581217" cy="255111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6"/>
          </p:nvPr>
        </p:nvSpPr>
        <p:spPr>
          <a:xfrm>
            <a:off x="0" y="3643315"/>
            <a:ext cx="12192000" cy="2908300"/>
          </a:xfr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20000"/>
              </a:spcBef>
              <a:defRPr lang="de-DE" sz="16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 dirty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671428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400ED3-F559-4E45-96DC-A70A199F844F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95167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5"/>
          </p:nvPr>
        </p:nvSpPr>
        <p:spPr>
          <a:xfrm>
            <a:off x="0" y="681039"/>
            <a:ext cx="12192000" cy="58801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Foliennummernplatzhalt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219674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/>
          <p:cNvSpPr/>
          <p:nvPr/>
        </p:nvSpPr>
        <p:spPr>
          <a:xfrm>
            <a:off x="333373" y="1250156"/>
            <a:ext cx="5856000" cy="36000"/>
          </a:xfrm>
          <a:prstGeom prst="rect">
            <a:avLst/>
          </a:prstGeom>
          <a:gradFill flip="none" rotWithShape="1">
            <a:gsLst>
              <a:gs pos="5000">
                <a:schemeClr val="tx2"/>
              </a:gs>
              <a:gs pos="59000">
                <a:schemeClr val="tx2"/>
              </a:gs>
              <a:gs pos="98000">
                <a:schemeClr val="bg1">
                  <a:alpha val="0"/>
                </a:scheme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6477001" y="3814771"/>
            <a:ext cx="5376000" cy="2628000"/>
          </a:xfr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20000"/>
              </a:spcBef>
              <a:defRPr lang="de-DE" sz="16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7"/>
          </p:nvPr>
        </p:nvSpPr>
        <p:spPr>
          <a:xfrm>
            <a:off x="6467476" y="950120"/>
            <a:ext cx="5376000" cy="2628000"/>
          </a:xfr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20000"/>
              </a:spcBef>
              <a:defRPr lang="de-DE" sz="16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8"/>
          </p:nvPr>
        </p:nvSpPr>
        <p:spPr>
          <a:xfrm>
            <a:off x="324909" y="942973"/>
            <a:ext cx="5760000" cy="5364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147627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24009" y="5729303"/>
            <a:ext cx="8191500" cy="700087"/>
          </a:xfrm>
          <a:noFill/>
          <a:effectLst/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1"/>
          </p:nvPr>
        </p:nvSpPr>
        <p:spPr>
          <a:xfrm>
            <a:off x="1533512" y="1271584"/>
            <a:ext cx="8112000" cy="4359600"/>
          </a:xfr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20000"/>
              </a:spcBef>
              <a:defRPr lang="de-DE" sz="16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defRPr lang="de-DE" sz="16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defRPr lang="de-DE" sz="16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defRPr lang="de-DE" sz="16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defRPr lang="de-DE" sz="16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 dirty="0"/>
          </a:p>
        </p:txBody>
      </p:sp>
      <p:sp>
        <p:nvSpPr>
          <p:cNvPr id="5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574531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2"/>
          <p:cNvSpPr/>
          <p:nvPr/>
        </p:nvSpPr>
        <p:spPr>
          <a:xfrm>
            <a:off x="321867" y="5230367"/>
            <a:ext cx="10709453" cy="36000"/>
          </a:xfrm>
          <a:prstGeom prst="rect">
            <a:avLst/>
          </a:prstGeom>
          <a:gradFill flip="none" rotWithShape="1">
            <a:gsLst>
              <a:gs pos="0">
                <a:srgbClr val="007AB0">
                  <a:shade val="30000"/>
                  <a:satMod val="115000"/>
                </a:srgbClr>
              </a:gs>
              <a:gs pos="80000">
                <a:srgbClr val="007AB0">
                  <a:shade val="67500"/>
                  <a:satMod val="115000"/>
                </a:srgbClr>
              </a:gs>
              <a:gs pos="100000">
                <a:srgbClr val="007AB0">
                  <a:shade val="100000"/>
                  <a:satMod val="115000"/>
                  <a:alpha val="6000"/>
                </a:srgb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0960" y="4857760"/>
            <a:ext cx="10363200" cy="500066"/>
          </a:xfrm>
        </p:spPr>
        <p:txBody>
          <a:bodyPr anchor="t"/>
          <a:lstStyle>
            <a:lvl1pPr algn="l">
              <a:defRPr sz="2000" b="1" cap="none" baseline="0">
                <a:solidFill>
                  <a:srgbClr val="333333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0960" y="5357826"/>
            <a:ext cx="10363200" cy="357190"/>
          </a:xfrm>
          <a:noFill/>
          <a:effectLst/>
        </p:spPr>
        <p:txBody>
          <a:bodyPr anchor="b">
            <a:normAutofit/>
          </a:bodyPr>
          <a:lstStyle>
            <a:lvl1pPr marL="0" indent="0">
              <a:buNone/>
              <a:defRPr sz="1400" b="0">
                <a:solidFill>
                  <a:srgbClr val="2F3E4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11"/>
          </p:nvPr>
        </p:nvSpPr>
        <p:spPr>
          <a:xfrm>
            <a:off x="789517" y="1074738"/>
            <a:ext cx="9793816" cy="34163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DE4C1-8A32-47BF-AF2F-4117B06018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2"/>
          <p:cNvSpPr/>
          <p:nvPr/>
        </p:nvSpPr>
        <p:spPr>
          <a:xfrm>
            <a:off x="333373" y="1250156"/>
            <a:ext cx="11136000" cy="36000"/>
          </a:xfrm>
          <a:prstGeom prst="rect">
            <a:avLst/>
          </a:prstGeom>
          <a:gradFill flip="none" rotWithShape="1">
            <a:gsLst>
              <a:gs pos="5000">
                <a:schemeClr val="tx2"/>
              </a:gs>
              <a:gs pos="59000">
                <a:schemeClr val="tx2"/>
              </a:gs>
              <a:gs pos="98000">
                <a:schemeClr val="bg1">
                  <a:alpha val="0"/>
                </a:scheme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323852" y="935036"/>
            <a:ext cx="10581217" cy="255111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6"/>
          </p:nvPr>
        </p:nvSpPr>
        <p:spPr>
          <a:xfrm>
            <a:off x="0" y="3643314"/>
            <a:ext cx="12192000" cy="2908300"/>
          </a:xfr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20000"/>
              </a:spcBef>
              <a:defRPr lang="de-DE" sz="16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 dirty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AA3D-3BE4-4E88-AA99-5608DA08FA4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5"/>
          </p:nvPr>
        </p:nvSpPr>
        <p:spPr>
          <a:xfrm>
            <a:off x="0" y="681038"/>
            <a:ext cx="12192000" cy="58801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Foliennummernplatzhalt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74401-97CB-45D3-8000-188697B837A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24001" y="5729289"/>
            <a:ext cx="8191500" cy="700087"/>
          </a:xfrm>
          <a:noFill/>
          <a:effectLst/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1"/>
          </p:nvPr>
        </p:nvSpPr>
        <p:spPr>
          <a:xfrm>
            <a:off x="1533512" y="1271584"/>
            <a:ext cx="8112000" cy="4359600"/>
          </a:xfr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20000"/>
              </a:spcBef>
              <a:defRPr lang="de-DE" sz="16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defRPr lang="de-DE" sz="16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defRPr lang="de-DE" sz="16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defRPr lang="de-DE" sz="16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defRPr lang="de-DE" sz="16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 dirty="0"/>
          </a:p>
        </p:txBody>
      </p:sp>
      <p:sp>
        <p:nvSpPr>
          <p:cNvPr id="5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68C2B-B5FD-4219-99C9-27CD507BB97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W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5" name="Inhaltsplatzhalt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0"/>
          <a:stretch/>
        </p:blipFill>
        <p:spPr>
          <a:xfrm>
            <a:off x="9176762" y="3909057"/>
            <a:ext cx="3015239" cy="2500213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31371" y="932723"/>
            <a:ext cx="11233248" cy="5184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93515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utt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085" y="3008214"/>
            <a:ext cx="3154404" cy="3392307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31371" y="932723"/>
            <a:ext cx="11233248" cy="5184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96438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Getri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59" y="3520121"/>
            <a:ext cx="4347787" cy="2885225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31371" y="932723"/>
            <a:ext cx="11233248" cy="5184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13040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Schraubenschlü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278" y="3301739"/>
            <a:ext cx="3662833" cy="3103592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31371" y="932723"/>
            <a:ext cx="11233248" cy="5184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93536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435" y="4407166"/>
            <a:ext cx="10363200" cy="1038059"/>
          </a:xfrm>
        </p:spPr>
        <p:txBody>
          <a:bodyPr lIns="90000" anchor="t"/>
          <a:lstStyle>
            <a:lvl1pPr marL="0" indent="0" algn="l">
              <a:defRPr sz="2400" b="0" cap="all"/>
            </a:lvl1pPr>
          </a:lstStyle>
          <a:p>
            <a:r>
              <a:rPr lang="pl-PL"/>
              <a:t>Kliknij, aby edytować styl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7435" y="5427358"/>
            <a:ext cx="10363200" cy="55794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587087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33003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131815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-4324" y="4427584"/>
            <a:ext cx="12192000" cy="2430416"/>
          </a:xfrm>
          <a:prstGeom prst="rect">
            <a:avLst/>
          </a:prstGeom>
          <a:gradFill>
            <a:gsLst>
              <a:gs pos="0">
                <a:schemeClr val="bg1"/>
              </a:gs>
              <a:gs pos="62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2117" y="6405346"/>
            <a:ext cx="12192000" cy="352239"/>
          </a:xfrm>
          <a:prstGeom prst="rect">
            <a:avLst/>
          </a:prstGeom>
          <a:gradFill>
            <a:gsLst>
              <a:gs pos="0">
                <a:srgbClr val="006EAB"/>
              </a:gs>
              <a:gs pos="100000">
                <a:srgbClr val="00598A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3"/>
          <p:cNvSpPr/>
          <p:nvPr/>
        </p:nvSpPr>
        <p:spPr>
          <a:xfrm rot="10800000">
            <a:off x="-10603" y="-5117"/>
            <a:ext cx="12202603" cy="703369"/>
          </a:xfrm>
          <a:prstGeom prst="round2Same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0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371" y="932723"/>
            <a:ext cx="11233248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31371" y="6392445"/>
            <a:ext cx="6624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880309" y="6405333"/>
            <a:ext cx="2844800" cy="348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E657AF-0757-4791-8338-EAB868BF2B94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0" y="-5120"/>
            <a:ext cx="12114529" cy="7038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2"/>
            <a:ext cx="10032437" cy="698252"/>
          </a:xfrm>
          <a:prstGeom prst="rect">
            <a:avLst/>
          </a:prstGeom>
        </p:spPr>
        <p:txBody>
          <a:bodyPr vert="horz" lIns="25200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91" y="122233"/>
            <a:ext cx="1571171" cy="4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4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24" r:id="rId23"/>
    <p:sldLayoutId id="2147483726" r:id="rId24"/>
    <p:sldLayoutId id="2147483720" r:id="rId25"/>
    <p:sldLayoutId id="2147483721" r:id="rId26"/>
  </p:sldLayoutIdLst>
  <p:transition spd="slow">
    <p:fade/>
  </p:transition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000" kern="1200" cap="all" baseline="0">
          <a:solidFill>
            <a:srgbClr val="0070B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SzPct val="90000"/>
        <a:buFont typeface="Wingdings" panose="05000000000000000000" pitchFamily="2" charset="2"/>
        <a:buChar char="§"/>
        <a:defRPr sz="1600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400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://www.google.pl/url?sa=i&amp;rct=j&amp;q=&amp;esrc=s&amp;source=images&amp;cd=&amp;cad=rja&amp;uact=8&amp;ved=0CAcQjRw&amp;url=http://www.sierrainstruments.com/products/digital-communications/hart.html&amp;ei=gN6BVZ-RGIG-UN7fgqAB&amp;psig=AFQjCNH9mpt5VKNDvthJJlbklMK6zMFupQ&amp;ust=1434660861011813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726107-0F31-3A65-1E02-A463E4012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339" y="3429000"/>
            <a:ext cx="11905323" cy="1278006"/>
          </a:xfrm>
        </p:spPr>
        <p:txBody>
          <a:bodyPr/>
          <a:lstStyle/>
          <a:p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Funkcjonalność użytkowa</a:t>
            </a:r>
            <a:b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Wyższy poziom kontroli armatury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B935FAF1-9351-8EE9-4372-9CDF56DE3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9255" y="5897893"/>
            <a:ext cx="8534400" cy="960107"/>
          </a:xfrm>
        </p:spPr>
        <p:txBody>
          <a:bodyPr/>
          <a:lstStyle/>
          <a:p>
            <a:r>
              <a:rPr lang="pl-PL" dirty="0"/>
              <a:t>Krzysztof Jędrzejewski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365C31B-F25E-DA9C-E4AF-A2BA927C8FF6}"/>
              </a:ext>
            </a:extLst>
          </p:cNvPr>
          <p:cNvSpPr txBox="1">
            <a:spLocks/>
          </p:cNvSpPr>
          <p:nvPr/>
        </p:nvSpPr>
        <p:spPr bwMode="auto">
          <a:xfrm>
            <a:off x="2330255" y="1978542"/>
            <a:ext cx="7772400" cy="102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91440" bIns="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4800" b="1" i="1" dirty="0">
                <a:solidFill>
                  <a:srgbClr val="0070C0"/>
                </a:solidFill>
                <a:latin typeface="Century Gothic" pitchFamily="34" charset="0"/>
                <a:ea typeface="+mj-ea"/>
              </a:rPr>
              <a:t>Dzień dobry!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0774798-B2DC-AD1A-2F36-DCFE6247F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432612" cy="135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2394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B8BA9-C6FC-BC27-1D6C-FB58F1156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D78A4B-6853-F779-CC18-1C3F1C151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Wymagania dla napędów	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D36DB4-32BF-97E0-5AB4-13D56A16F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1" y="932723"/>
            <a:ext cx="11233248" cy="5459722"/>
          </a:xfrm>
        </p:spPr>
        <p:txBody>
          <a:bodyPr>
            <a:normAutofit fontScale="92500" lnSpcReduction="10000"/>
          </a:bodyPr>
          <a:lstStyle/>
          <a:p>
            <a:r>
              <a:rPr lang="pl-PL" dirty="0">
                <a:solidFill>
                  <a:schemeClr val="tx1"/>
                </a:solidFill>
              </a:rPr>
              <a:t>PEŁNA DIAGNOSTYKA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POZYCJE KRAŃCOWE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POZYCEJ POŚREDNIE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PRZECIĄŻENIE MOMENTEM Z ROZDZIELENIEM KIERUNKU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CIĄGŁA WARTOŚĆ MOMENTU OBROTOWEGO 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CZUJNIKI WIBRACJI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TEMPERATURA ELEKTRONIKI / WNĘTRZA NAPĘDU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REJESTRACJA ZDARZEŃ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KONTROLA RUCHU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SYGNALIZACJA ZASPRZĘGLENIA KOŁA RĘCZNEGO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WYBÓR TRYBU STEROWANIA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AKTYWNE FUNKCJE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ANALIZA KRZYWEJ MOMENTU</a:t>
            </a:r>
          </a:p>
          <a:p>
            <a:pPr lvl="1"/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AUTODIAGNOSTYKA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KOMUNIKACJA BLUETOOTH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WIELE TORÓW ODCZYTU / REDUNDANCJA</a:t>
            </a:r>
          </a:p>
          <a:p>
            <a:pPr lvl="2"/>
            <a:r>
              <a:rPr lang="pl-PL" dirty="0">
                <a:solidFill>
                  <a:schemeClr val="tx1"/>
                </a:solidFill>
              </a:rPr>
              <a:t>CYFROWO, ANALOGOWO, BINARNIE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AC8E71D-F234-BE18-4505-50627B42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pic>
        <p:nvPicPr>
          <p:cNvPr id="6" name="Obraz 5" descr="Obraz zawierający rura, zabawka, żółt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4BAC45F-CAAC-2231-44D3-A9F76EA02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16" y="1212060"/>
            <a:ext cx="4666579" cy="466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9879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W NAPĘDACH </a:t>
            </a:r>
            <a:r>
              <a:rPr lang="pl-PL" dirty="0" err="1"/>
              <a:t>auma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1370" y="932723"/>
            <a:ext cx="5201415" cy="5184576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BINARNE: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24 VDC </a:t>
            </a:r>
          </a:p>
          <a:p>
            <a:r>
              <a:rPr lang="pl-PL" dirty="0">
                <a:solidFill>
                  <a:schemeClr val="tx1"/>
                </a:solidFill>
              </a:rPr>
              <a:t>CYFROWE: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MODBUS RTU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MODBUS TCP/IP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PROFIBUS DP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PROFINET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FIELDBUS FOUNDATION</a:t>
            </a:r>
          </a:p>
          <a:p>
            <a:pPr lvl="1"/>
            <a:r>
              <a:rPr lang="pl-PL" dirty="0">
                <a:solidFill>
                  <a:schemeClr val="tx1"/>
                </a:solidFill>
              </a:rPr>
              <a:t>HART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MOŻLIWOŚĆ ŁĄCZENIA KILKU SYSTEMÓW / REDUNDANCJA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OSZCZĘDNOŚĆ W OKABLOWANIU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SZYBKA TRANSMISJA 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DOSTĘP DO NAPĘDÓW PO SIECI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ANDREX / IX 2025</a:t>
            </a:r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752" y="2191195"/>
            <a:ext cx="6431248" cy="421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www.sierrainstruments.com/userfiles/image/LowRes/hart_lo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06537" y="995293"/>
            <a:ext cx="1420121" cy="667459"/>
          </a:xfrm>
          <a:prstGeom prst="rect">
            <a:avLst/>
          </a:prstGeom>
          <a:noFill/>
        </p:spPr>
      </p:pic>
      <p:pic>
        <p:nvPicPr>
          <p:cNvPr id="8" name="Picture 9" descr="PROFIBUS_rgb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1334" y="865474"/>
            <a:ext cx="1420125" cy="76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775207" y="995293"/>
            <a:ext cx="1521335" cy="5509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0448579" y="996209"/>
            <a:ext cx="1133821" cy="59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D7A80F4-0F96-3728-54B6-9648BA288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9987" y="1546220"/>
            <a:ext cx="2088589" cy="55092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1563170-CA35-6FFD-4F63-D83D2D4E5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752" y="1688212"/>
            <a:ext cx="2230644" cy="3488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Wielokanałowa komunikacja – redundancja  / przykład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91" t="3939" b="27645"/>
          <a:stretch/>
        </p:blipFill>
        <p:spPr>
          <a:xfrm>
            <a:off x="122009" y="2015456"/>
            <a:ext cx="12069992" cy="4376989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E53825F-3ABF-9D93-B083-EB67C831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7" name="pole tekstowe 6"/>
          <p:cNvSpPr txBox="1"/>
          <p:nvPr/>
        </p:nvSpPr>
        <p:spPr>
          <a:xfrm>
            <a:off x="239350" y="815127"/>
            <a:ext cx="41729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Do 3 systemów sterowania w napędzie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Analogowe 4-20mA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92D050"/>
                </a:solidFill>
              </a:rPr>
              <a:t>Binarne 24VDC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70C0"/>
                </a:solidFill>
              </a:rPr>
              <a:t>Cyfrowe</a:t>
            </a:r>
          </a:p>
        </p:txBody>
      </p:sp>
      <p:sp>
        <p:nvSpPr>
          <p:cNvPr id="8" name="Prostokąt zaokrąglony 7"/>
          <p:cNvSpPr/>
          <p:nvPr/>
        </p:nvSpPr>
        <p:spPr>
          <a:xfrm rot="10800000">
            <a:off x="2934653" y="2015494"/>
            <a:ext cx="877182" cy="2691089"/>
          </a:xfrm>
          <a:prstGeom prst="round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zaokrąglony 8"/>
          <p:cNvSpPr/>
          <p:nvPr/>
        </p:nvSpPr>
        <p:spPr>
          <a:xfrm rot="10800000">
            <a:off x="3811835" y="2015456"/>
            <a:ext cx="5343182" cy="289437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zaokrąglony 9"/>
          <p:cNvSpPr/>
          <p:nvPr/>
        </p:nvSpPr>
        <p:spPr>
          <a:xfrm rot="10800000">
            <a:off x="9155017" y="2015456"/>
            <a:ext cx="2293118" cy="26910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zaokrąglony 7">
            <a:extLst>
              <a:ext uri="{FF2B5EF4-FFF2-40B4-BE49-F238E27FC236}">
                <a16:creationId xmlns:a16="http://schemas.microsoft.com/office/drawing/2014/main" id="{EC6EF333-BD2E-FE52-864D-31E99C9178E3}"/>
              </a:ext>
            </a:extLst>
          </p:cNvPr>
          <p:cNvSpPr/>
          <p:nvPr/>
        </p:nvSpPr>
        <p:spPr>
          <a:xfrm rot="10800000">
            <a:off x="5600241" y="2016085"/>
            <a:ext cx="877183" cy="2552223"/>
          </a:xfrm>
          <a:prstGeom prst="round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1464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9CE59-A77B-25BD-C59B-3D663353F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B44684-4222-C8E5-80C3-B49E1DC269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ZMIANA PRĘDKOŚCI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9676D2F-548F-C284-84F8-1AF3AE25E3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82767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EE42AE-1D63-4345-6189-4E9CA60AA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STEROWANIE PRĘDKOŚCIĄ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770B3F-85A2-189C-4860-1E849588E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83" y="740701"/>
            <a:ext cx="11233248" cy="518457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2000" i="1" dirty="0">
                <a:solidFill>
                  <a:schemeClr val="tx1"/>
                </a:solidFill>
              </a:rPr>
              <a:t>ZASTOSOWANIE ZAAWANSOWANEGO STEROWANIA SILNIKIEM POZWALA NA WYBÓR PRĘDKOŚCI PRZESTEROWANIA W CZASIE RZECZYWISTYM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ZALETY</a:t>
            </a: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Brak prądu rozruchowego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Możliwość wykorzystania funkcji </a:t>
            </a:r>
            <a:r>
              <a:rPr lang="pl-PL" dirty="0" err="1">
                <a:solidFill>
                  <a:schemeClr val="tx1"/>
                </a:solidFill>
              </a:rPr>
              <a:t>Soft</a:t>
            </a:r>
            <a:r>
              <a:rPr lang="pl-PL" dirty="0">
                <a:solidFill>
                  <a:schemeClr val="tx1"/>
                </a:solidFill>
              </a:rPr>
              <a:t> Start i </a:t>
            </a:r>
            <a:r>
              <a:rPr lang="pl-PL" dirty="0" err="1">
                <a:solidFill>
                  <a:schemeClr val="tx1"/>
                </a:solidFill>
              </a:rPr>
              <a:t>Soft</a:t>
            </a:r>
            <a:r>
              <a:rPr lang="pl-PL" dirty="0">
                <a:solidFill>
                  <a:schemeClr val="tx1"/>
                </a:solidFill>
              </a:rPr>
              <a:t> Stop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Zmiana prędkości w zależności od potrzeby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Prędkość zależna od pozycji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Funkcje awaryjne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Wyższa precyzja pozycjonowania / powtarzalności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Dwuzakresowość pracy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Eliminacja uderzenia hydraulicznego</a:t>
            </a:r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B4F530E-E889-9E6A-2F35-DE7019CC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grpSp>
        <p:nvGrpSpPr>
          <p:cNvPr id="5" name="Group 80">
            <a:extLst>
              <a:ext uri="{FF2B5EF4-FFF2-40B4-BE49-F238E27FC236}">
                <a16:creationId xmlns:a16="http://schemas.microsoft.com/office/drawing/2014/main" id="{02C5A37E-8826-8717-EC21-D4BC4478271D}"/>
              </a:ext>
            </a:extLst>
          </p:cNvPr>
          <p:cNvGrpSpPr>
            <a:grpSpLocks/>
          </p:cNvGrpSpPr>
          <p:nvPr/>
        </p:nvGrpSpPr>
        <p:grpSpPr bwMode="auto">
          <a:xfrm>
            <a:off x="6549743" y="4840164"/>
            <a:ext cx="2439331" cy="1353772"/>
            <a:chOff x="2579" y="2529"/>
            <a:chExt cx="1969" cy="1359"/>
          </a:xfrm>
        </p:grpSpPr>
        <p:sp>
          <p:nvSpPr>
            <p:cNvPr id="6" name="Rectangle 81">
              <a:extLst>
                <a:ext uri="{FF2B5EF4-FFF2-40B4-BE49-F238E27FC236}">
                  <a16:creationId xmlns:a16="http://schemas.microsoft.com/office/drawing/2014/main" id="{C0B1BDB1-CD99-5668-6997-E41A1BDD9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2529"/>
              <a:ext cx="1924" cy="1359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" name="Rectangle 82">
              <a:extLst>
                <a:ext uri="{FF2B5EF4-FFF2-40B4-BE49-F238E27FC236}">
                  <a16:creationId xmlns:a16="http://schemas.microsoft.com/office/drawing/2014/main" id="{D9E29E15-EEF6-0063-9259-37DADEF49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5" y="2569"/>
              <a:ext cx="1477" cy="2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78525" tIns="38574" rIns="78525" bIns="38574">
              <a:spAutoFit/>
            </a:bodyPr>
            <a:lstStyle/>
            <a:p>
              <a:pPr defTabSz="793750">
                <a:defRPr/>
              </a:pPr>
              <a:r>
                <a:rPr lang="pl-PL" sz="800" dirty="0">
                  <a:solidFill>
                    <a:schemeClr val="tx2">
                      <a:lumMod val="50000"/>
                    </a:schemeClr>
                  </a:solidFill>
                </a:rPr>
                <a:t>Definiowana prędkość AWARYJNA</a:t>
              </a:r>
              <a:endParaRPr lang="de-DE" sz="8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8" name="Rectangle 83">
              <a:extLst>
                <a:ext uri="{FF2B5EF4-FFF2-40B4-BE49-F238E27FC236}">
                  <a16:creationId xmlns:a16="http://schemas.microsoft.com/office/drawing/2014/main" id="{8A2261D5-F4B1-D8F9-BEDA-740D534CA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2795"/>
              <a:ext cx="1637" cy="91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9pPr>
            </a:lstStyle>
            <a:p>
              <a:endParaRPr lang="pl-PL" altLang="pl-PL"/>
            </a:p>
          </p:txBody>
        </p:sp>
        <p:sp>
          <p:nvSpPr>
            <p:cNvPr id="9" name="Line 84">
              <a:extLst>
                <a:ext uri="{FF2B5EF4-FFF2-40B4-BE49-F238E27FC236}">
                  <a16:creationId xmlns:a16="http://schemas.microsoft.com/office/drawing/2014/main" id="{0EC653E1-0DAD-8A6C-6778-55BBE899BE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7" y="2846"/>
              <a:ext cx="0" cy="8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0" name="Line 85">
              <a:extLst>
                <a:ext uri="{FF2B5EF4-FFF2-40B4-BE49-F238E27FC236}">
                  <a16:creationId xmlns:a16="http://schemas.microsoft.com/office/drawing/2014/main" id="{8BA92311-F648-BB33-3EB1-AA57C8A17F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6" y="3662"/>
              <a:ext cx="15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1" name="Line 86">
              <a:extLst>
                <a:ext uri="{FF2B5EF4-FFF2-40B4-BE49-F238E27FC236}">
                  <a16:creationId xmlns:a16="http://schemas.microsoft.com/office/drawing/2014/main" id="{3256F82C-469B-6971-09BC-029735A459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8" y="3025"/>
              <a:ext cx="1484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2" name="Line 87">
              <a:extLst>
                <a:ext uri="{FF2B5EF4-FFF2-40B4-BE49-F238E27FC236}">
                  <a16:creationId xmlns:a16="http://schemas.microsoft.com/office/drawing/2014/main" id="{AFB0152B-7810-9E65-80C1-2A2105F034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1" y="3203"/>
              <a:ext cx="0" cy="615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" name="Line 88">
              <a:extLst>
                <a:ext uri="{FF2B5EF4-FFF2-40B4-BE49-F238E27FC236}">
                  <a16:creationId xmlns:a16="http://schemas.microsoft.com/office/drawing/2014/main" id="{7DAB43C7-BA20-60EC-AEAB-6D9D8AF420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1" y="3203"/>
              <a:ext cx="0" cy="615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4" name="Rectangle 89">
              <a:extLst>
                <a:ext uri="{FF2B5EF4-FFF2-40B4-BE49-F238E27FC236}">
                  <a16:creationId xmlns:a16="http://schemas.microsoft.com/office/drawing/2014/main" id="{A57ED835-FBE9-1BF3-6E54-15EF5002F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5" y="3734"/>
              <a:ext cx="488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8525" tIns="38574" rIns="78525" bIns="38574">
              <a:spAutoFit/>
            </a:bodyPr>
            <a:lstStyle>
              <a:lvl1pPr defTabSz="79375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1pPr>
              <a:lvl2pPr marL="742950" indent="-285750" defTabSz="79375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2pPr>
              <a:lvl3pPr marL="1143000" indent="-228600" defTabSz="79375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3pPr>
              <a:lvl4pPr marL="1600200" indent="-228600" defTabSz="79375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4pPr>
              <a:lvl5pPr marL="2057400" indent="-228600" defTabSz="79375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5pPr>
              <a:lvl6pPr marL="25146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6pPr>
              <a:lvl7pPr marL="29718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7pPr>
              <a:lvl8pPr marL="34290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8pPr>
              <a:lvl9pPr marL="3886200" indent="-228600" defTabSz="79375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pl-PL" sz="800"/>
                <a:t>Emergency</a:t>
              </a:r>
            </a:p>
          </p:txBody>
        </p:sp>
        <p:sp>
          <p:nvSpPr>
            <p:cNvPr id="15" name="Line 90">
              <a:extLst>
                <a:ext uri="{FF2B5EF4-FFF2-40B4-BE49-F238E27FC236}">
                  <a16:creationId xmlns:a16="http://schemas.microsoft.com/office/drawing/2014/main" id="{BD428D36-D47A-3A7D-8F3C-82F5EC43A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45" y="3300"/>
              <a:ext cx="132" cy="36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6" name="Line 91">
              <a:extLst>
                <a:ext uri="{FF2B5EF4-FFF2-40B4-BE49-F238E27FC236}">
                  <a16:creationId xmlns:a16="http://schemas.microsoft.com/office/drawing/2014/main" id="{79FD3DF6-C293-D412-F3F8-1866467BB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02" y="3541"/>
              <a:ext cx="48" cy="12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7" name="Line 92">
              <a:extLst>
                <a:ext uri="{FF2B5EF4-FFF2-40B4-BE49-F238E27FC236}">
                  <a16:creationId xmlns:a16="http://schemas.microsoft.com/office/drawing/2014/main" id="{4B6AE6D2-20AC-9DC6-685D-F7F93C3B6D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1" y="3401"/>
              <a:ext cx="55" cy="14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8" name="Line 93">
              <a:extLst>
                <a:ext uri="{FF2B5EF4-FFF2-40B4-BE49-F238E27FC236}">
                  <a16:creationId xmlns:a16="http://schemas.microsoft.com/office/drawing/2014/main" id="{46FF7E8E-82F9-83B7-C7BB-F22CD1C8D4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8" y="3067"/>
              <a:ext cx="41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9" name="Line 94">
              <a:extLst>
                <a:ext uri="{FF2B5EF4-FFF2-40B4-BE49-F238E27FC236}">
                  <a16:creationId xmlns:a16="http://schemas.microsoft.com/office/drawing/2014/main" id="{BDB3A2CA-E002-EDE6-5ACA-82BAE26B39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9" y="3405"/>
              <a:ext cx="105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0" name="Line 95">
              <a:extLst>
                <a:ext uri="{FF2B5EF4-FFF2-40B4-BE49-F238E27FC236}">
                  <a16:creationId xmlns:a16="http://schemas.microsoft.com/office/drawing/2014/main" id="{31257349-643C-A0A9-A2DE-E01AA894A5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8" y="3544"/>
              <a:ext cx="75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1" name="Line 96">
              <a:extLst>
                <a:ext uri="{FF2B5EF4-FFF2-40B4-BE49-F238E27FC236}">
                  <a16:creationId xmlns:a16="http://schemas.microsoft.com/office/drawing/2014/main" id="{531F11E9-FC15-41F9-1C5D-F152683FE2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5" y="3065"/>
              <a:ext cx="123" cy="34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2" name="Line 97">
              <a:extLst>
                <a:ext uri="{FF2B5EF4-FFF2-40B4-BE49-F238E27FC236}">
                  <a16:creationId xmlns:a16="http://schemas.microsoft.com/office/drawing/2014/main" id="{4664654D-1D41-37CC-D6E4-0F79B5C058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9" y="3370"/>
              <a:ext cx="7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3" name="Line 98">
              <a:extLst>
                <a:ext uri="{FF2B5EF4-FFF2-40B4-BE49-F238E27FC236}">
                  <a16:creationId xmlns:a16="http://schemas.microsoft.com/office/drawing/2014/main" id="{9350D877-AE40-F84E-CEA1-E13522FE31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8" y="3639"/>
              <a:ext cx="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4" name="Line 99">
              <a:extLst>
                <a:ext uri="{FF2B5EF4-FFF2-40B4-BE49-F238E27FC236}">
                  <a16:creationId xmlns:a16="http://schemas.microsoft.com/office/drawing/2014/main" id="{BA6B0C39-2B3C-37B2-DDA8-8F95D99A93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2" y="3302"/>
              <a:ext cx="5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5" name="Line 100">
              <a:extLst>
                <a:ext uri="{FF2B5EF4-FFF2-40B4-BE49-F238E27FC236}">
                  <a16:creationId xmlns:a16="http://schemas.microsoft.com/office/drawing/2014/main" id="{5BE67F18-839D-A23B-13F2-3C48E6020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9" y="3067"/>
              <a:ext cx="484" cy="3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6" name="Line 101">
              <a:extLst>
                <a:ext uri="{FF2B5EF4-FFF2-40B4-BE49-F238E27FC236}">
                  <a16:creationId xmlns:a16="http://schemas.microsoft.com/office/drawing/2014/main" id="{9372A976-7C4A-7113-99C5-323F28D727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1" y="3367"/>
              <a:ext cx="24" cy="2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7" name="Line 102">
              <a:extLst>
                <a:ext uri="{FF2B5EF4-FFF2-40B4-BE49-F238E27FC236}">
                  <a16:creationId xmlns:a16="http://schemas.microsoft.com/office/drawing/2014/main" id="{0E9B511C-699F-E01B-8B72-F9A4A5A856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9" y="3662"/>
              <a:ext cx="29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grpSp>
          <p:nvGrpSpPr>
            <p:cNvPr id="28" name="Group 103">
              <a:extLst>
                <a:ext uri="{FF2B5EF4-FFF2-40B4-BE49-F238E27FC236}">
                  <a16:creationId xmlns:a16="http://schemas.microsoft.com/office/drawing/2014/main" id="{42AAA954-E035-25B7-CFF0-06096FC33E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9" y="3482"/>
              <a:ext cx="328" cy="220"/>
              <a:chOff x="3708" y="2067"/>
              <a:chExt cx="328" cy="220"/>
            </a:xfrm>
          </p:grpSpPr>
          <p:sp>
            <p:nvSpPr>
              <p:cNvPr id="38" name="Rectangle 104">
                <a:extLst>
                  <a:ext uri="{FF2B5EF4-FFF2-40B4-BE49-F238E27FC236}">
                    <a16:creationId xmlns:a16="http://schemas.microsoft.com/office/drawing/2014/main" id="{60658B76-250F-4F07-4829-1178BD544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8" y="2067"/>
                <a:ext cx="328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8525" tIns="38574" rIns="78525" bIns="38574">
                <a:spAutoFit/>
              </a:bodyPr>
              <a:lstStyle>
                <a:lvl1pPr defTabSz="661988"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1pPr>
                <a:lvl2pPr marL="742950" indent="-285750" defTabSz="661988"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2pPr>
                <a:lvl3pPr marL="1143000" indent="-228600" defTabSz="661988"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3pPr>
                <a:lvl4pPr marL="1600200" indent="-228600" defTabSz="661988"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4pPr>
                <a:lvl5pPr marL="2057400" indent="-228600" defTabSz="661988"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5pPr>
                <a:lvl6pPr marL="25146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6pPr>
                <a:lvl7pPr marL="29718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7pPr>
                <a:lvl8pPr marL="34290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8pPr>
                <a:lvl9pPr marL="38862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pl-PL" sz="400" dirty="0"/>
                  <a:t>CLOSE</a:t>
                </a:r>
              </a:p>
            </p:txBody>
          </p:sp>
          <p:grpSp>
            <p:nvGrpSpPr>
              <p:cNvPr id="39" name="Group 105">
                <a:extLst>
                  <a:ext uri="{FF2B5EF4-FFF2-40B4-BE49-F238E27FC236}">
                    <a16:creationId xmlns:a16="http://schemas.microsoft.com/office/drawing/2014/main" id="{6A5ECEE0-47BD-0E0C-91EC-C73850A418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8" y="2170"/>
                <a:ext cx="96" cy="117"/>
                <a:chOff x="873" y="3167"/>
                <a:chExt cx="192" cy="240"/>
              </a:xfrm>
            </p:grpSpPr>
            <p:sp>
              <p:nvSpPr>
                <p:cNvPr id="40" name="Rectangle 106">
                  <a:extLst>
                    <a:ext uri="{FF2B5EF4-FFF2-40B4-BE49-F238E27FC236}">
                      <a16:creationId xmlns:a16="http://schemas.microsoft.com/office/drawing/2014/main" id="{C68956EA-5CA6-BFFE-71EB-041EA3D4ED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3" y="3167"/>
                  <a:ext cx="192" cy="40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pl-PL" altLang="pl-PL"/>
                </a:p>
              </p:txBody>
            </p:sp>
            <p:sp>
              <p:nvSpPr>
                <p:cNvPr id="41" name="Rectangle 107">
                  <a:extLst>
                    <a:ext uri="{FF2B5EF4-FFF2-40B4-BE49-F238E27FC236}">
                      <a16:creationId xmlns:a16="http://schemas.microsoft.com/office/drawing/2014/main" id="{D525FB26-7EFB-82A8-24E3-DA6A92848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3" y="3367"/>
                  <a:ext cx="192" cy="40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pl-PL" altLang="pl-PL"/>
                </a:p>
              </p:txBody>
            </p:sp>
            <p:grpSp>
              <p:nvGrpSpPr>
                <p:cNvPr id="42" name="Group 108">
                  <a:extLst>
                    <a:ext uri="{FF2B5EF4-FFF2-40B4-BE49-F238E27FC236}">
                      <a16:creationId xmlns:a16="http://schemas.microsoft.com/office/drawing/2014/main" id="{B1B881F1-202C-78BD-EB83-49E606219D6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55" y="3205"/>
                  <a:ext cx="30" cy="160"/>
                  <a:chOff x="955" y="3205"/>
                  <a:chExt cx="30" cy="160"/>
                </a:xfrm>
              </p:grpSpPr>
              <p:sp>
                <p:nvSpPr>
                  <p:cNvPr id="43" name="AutoShape 109">
                    <a:extLst>
                      <a:ext uri="{FF2B5EF4-FFF2-40B4-BE49-F238E27FC236}">
                        <a16:creationId xmlns:a16="http://schemas.microsoft.com/office/drawing/2014/main" id="{FE342916-3748-BFC9-CB50-D32F3134F0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930" y="3310"/>
                    <a:ext cx="80" cy="30"/>
                  </a:xfrm>
                  <a:prstGeom prst="homePlate">
                    <a:avLst>
                      <a:gd name="adj" fmla="val 66765"/>
                    </a:avLst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pl-PL" altLang="pl-PL"/>
                  </a:p>
                </p:txBody>
              </p:sp>
              <p:sp>
                <p:nvSpPr>
                  <p:cNvPr id="44" name="AutoShape 110">
                    <a:extLst>
                      <a:ext uri="{FF2B5EF4-FFF2-40B4-BE49-F238E27FC236}">
                        <a16:creationId xmlns:a16="http://schemas.microsoft.com/office/drawing/2014/main" id="{093F6F34-A3C5-CCFE-4EB5-E7E2D1FA48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930" y="3230"/>
                    <a:ext cx="80" cy="30"/>
                  </a:xfrm>
                  <a:prstGeom prst="homePlate">
                    <a:avLst>
                      <a:gd name="adj" fmla="val 66765"/>
                    </a:avLst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pl-PL" altLang="pl-PL"/>
                  </a:p>
                </p:txBody>
              </p:sp>
            </p:grpSp>
          </p:grpSp>
        </p:grpSp>
        <p:grpSp>
          <p:nvGrpSpPr>
            <p:cNvPr id="29" name="Group 111">
              <a:extLst>
                <a:ext uri="{FF2B5EF4-FFF2-40B4-BE49-F238E27FC236}">
                  <a16:creationId xmlns:a16="http://schemas.microsoft.com/office/drawing/2014/main" id="{0DABD6DD-335B-4796-F0FB-DABBA1F9BA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9" y="2855"/>
              <a:ext cx="288" cy="255"/>
              <a:chOff x="3720" y="1376"/>
              <a:chExt cx="288" cy="255"/>
            </a:xfrm>
          </p:grpSpPr>
          <p:sp>
            <p:nvSpPr>
              <p:cNvPr id="31" name="Rectangle 112">
                <a:extLst>
                  <a:ext uri="{FF2B5EF4-FFF2-40B4-BE49-F238E27FC236}">
                    <a16:creationId xmlns:a16="http://schemas.microsoft.com/office/drawing/2014/main" id="{37716F72-8F83-09F2-DEFD-C081A2BBF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0" y="1376"/>
                <a:ext cx="288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8525" tIns="38574" rIns="78525" bIns="38574">
                <a:spAutoFit/>
              </a:bodyPr>
              <a:lstStyle>
                <a:lvl1pPr defTabSz="661988"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1pPr>
                <a:lvl2pPr marL="742950" indent="-285750" defTabSz="661988"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2pPr>
                <a:lvl3pPr marL="1143000" indent="-228600" defTabSz="661988"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3pPr>
                <a:lvl4pPr marL="1600200" indent="-228600" defTabSz="661988"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4pPr>
                <a:lvl5pPr marL="2057400" indent="-228600" defTabSz="661988"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5pPr>
                <a:lvl6pPr marL="25146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6pPr>
                <a:lvl7pPr marL="29718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7pPr>
                <a:lvl8pPr marL="34290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8pPr>
                <a:lvl9pPr marL="38862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 b="1">
                    <a:solidFill>
                      <a:srgbClr val="B2B2B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pl-PL" sz="400" dirty="0"/>
                  <a:t>OPEN</a:t>
                </a:r>
              </a:p>
            </p:txBody>
          </p:sp>
          <p:grpSp>
            <p:nvGrpSpPr>
              <p:cNvPr id="32" name="Group 113">
                <a:extLst>
                  <a:ext uri="{FF2B5EF4-FFF2-40B4-BE49-F238E27FC236}">
                    <a16:creationId xmlns:a16="http://schemas.microsoft.com/office/drawing/2014/main" id="{585CBF36-0600-5FEC-9D95-F7866EF158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8" y="1514"/>
                <a:ext cx="96" cy="117"/>
                <a:chOff x="873" y="1823"/>
                <a:chExt cx="192" cy="240"/>
              </a:xfrm>
            </p:grpSpPr>
            <p:sp>
              <p:nvSpPr>
                <p:cNvPr id="33" name="Rectangle 114">
                  <a:extLst>
                    <a:ext uri="{FF2B5EF4-FFF2-40B4-BE49-F238E27FC236}">
                      <a16:creationId xmlns:a16="http://schemas.microsoft.com/office/drawing/2014/main" id="{321B7DD0-A895-88B0-727B-1646B4E713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3" y="1823"/>
                  <a:ext cx="192" cy="40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pl-PL" altLang="pl-PL"/>
                </a:p>
              </p:txBody>
            </p:sp>
            <p:sp>
              <p:nvSpPr>
                <p:cNvPr id="34" name="Rectangle 115">
                  <a:extLst>
                    <a:ext uri="{FF2B5EF4-FFF2-40B4-BE49-F238E27FC236}">
                      <a16:creationId xmlns:a16="http://schemas.microsoft.com/office/drawing/2014/main" id="{382744FA-CA7C-95C0-3D4C-4960A8C723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3" y="2023"/>
                  <a:ext cx="192" cy="40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 b="1">
                      <a:solidFill>
                        <a:srgbClr val="B2B2B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pl-PL" altLang="pl-PL"/>
                </a:p>
              </p:txBody>
            </p:sp>
            <p:grpSp>
              <p:nvGrpSpPr>
                <p:cNvPr id="35" name="Group 116">
                  <a:extLst>
                    <a:ext uri="{FF2B5EF4-FFF2-40B4-BE49-F238E27FC236}">
                      <a16:creationId xmlns:a16="http://schemas.microsoft.com/office/drawing/2014/main" id="{832C1B60-6160-699D-E6D5-218630E4176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05" y="1922"/>
                  <a:ext cx="128" cy="39"/>
                  <a:chOff x="905" y="1922"/>
                  <a:chExt cx="128" cy="39"/>
                </a:xfrm>
              </p:grpSpPr>
              <p:sp>
                <p:nvSpPr>
                  <p:cNvPr id="36" name="AutoShape 117">
                    <a:extLst>
                      <a:ext uri="{FF2B5EF4-FFF2-40B4-BE49-F238E27FC236}">
                        <a16:creationId xmlns:a16="http://schemas.microsoft.com/office/drawing/2014/main" id="{13495F9A-82F5-A150-1D4F-EE500C28FF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905" y="1922"/>
                    <a:ext cx="64" cy="39"/>
                  </a:xfrm>
                  <a:prstGeom prst="homePlate">
                    <a:avLst>
                      <a:gd name="adj" fmla="val 41086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pl-PL" altLang="pl-PL"/>
                  </a:p>
                </p:txBody>
              </p:sp>
              <p:sp>
                <p:nvSpPr>
                  <p:cNvPr id="37" name="AutoShape 118">
                    <a:extLst>
                      <a:ext uri="{FF2B5EF4-FFF2-40B4-BE49-F238E27FC236}">
                        <a16:creationId xmlns:a16="http://schemas.microsoft.com/office/drawing/2014/main" id="{D36421DF-F011-7C4D-0E4F-0139F9684E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9" y="1922"/>
                    <a:ext cx="64" cy="39"/>
                  </a:xfrm>
                  <a:prstGeom prst="homePlate">
                    <a:avLst>
                      <a:gd name="adj" fmla="val 41086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rgbClr val="B2B2B2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pl-PL" altLang="pl-PL"/>
                  </a:p>
                </p:txBody>
              </p:sp>
            </p:grpSp>
          </p:grpSp>
        </p:grpSp>
        <p:sp>
          <p:nvSpPr>
            <p:cNvPr id="30" name="Text Box 119">
              <a:extLst>
                <a:ext uri="{FF2B5EF4-FFF2-40B4-BE49-F238E27FC236}">
                  <a16:creationId xmlns:a16="http://schemas.microsoft.com/office/drawing/2014/main" id="{448285C2-1DE6-F13D-228D-A525B5F16E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5" y="2878"/>
              <a:ext cx="33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rgbClr val="B2B2B2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pl-PL" sz="800" dirty="0"/>
                <a:t>Travel</a:t>
              </a:r>
            </a:p>
          </p:txBody>
        </p:sp>
      </p:grpSp>
      <p:pic>
        <p:nvPicPr>
          <p:cNvPr id="45" name="Obraz 44">
            <a:extLst>
              <a:ext uri="{FF2B5EF4-FFF2-40B4-BE49-F238E27FC236}">
                <a16:creationId xmlns:a16="http://schemas.microsoft.com/office/drawing/2014/main" id="{8003B1CB-FF57-58B3-43BC-ABD4AEC0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24821"/>
          <a:stretch/>
        </p:blipFill>
        <p:spPr>
          <a:xfrm>
            <a:off x="9362904" y="2985923"/>
            <a:ext cx="3046321" cy="3416047"/>
          </a:xfrm>
          <a:prstGeom prst="rect">
            <a:avLst/>
          </a:prstGeom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177EEC8B-6926-39FF-D009-7964707386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506"/>
          <a:stretch/>
        </p:blipFill>
        <p:spPr>
          <a:xfrm>
            <a:off x="5899552" y="1700971"/>
            <a:ext cx="3486045" cy="2848446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07B1C136-34F7-2E80-68AB-C721DC65CC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14620" t="6587" r="11970" b="6788"/>
          <a:stretch/>
        </p:blipFill>
        <p:spPr>
          <a:xfrm>
            <a:off x="6004873" y="1677318"/>
            <a:ext cx="3359545" cy="26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9986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69B1F-5FDE-5DC0-9716-87119C88F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9E0468-C44D-9CC2-F412-3803F70BF1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KOMUNIKACJA BLUETOOTH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530F38F-A45C-F5F0-98D0-28C1349C35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725784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92E10-9ABB-FD00-0491-59A84988D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85E221-9EB8-4574-2088-EDCDE3F48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Bluetooth: AUMA ASSISTANT / COMMISIONING &amp; DIAGNOSTIC TOOL</a:t>
            </a:r>
          </a:p>
        </p:txBody>
      </p:sp>
      <p:pic>
        <p:nvPicPr>
          <p:cNvPr id="9" name="Obraz 8" descr="Obraz zawierający zegar, zegarek, zrzut ekranu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6D4B955-D035-CBD4-0F93-EF66E3E8A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010" y="4650520"/>
            <a:ext cx="3368933" cy="1752941"/>
          </a:xfrm>
          <a:prstGeom prst="rect">
            <a:avLst/>
          </a:prstGeom>
        </p:spPr>
      </p:pic>
      <p:pic>
        <p:nvPicPr>
          <p:cNvPr id="6" name="Symbol zastępczy zawartości 5" descr="Obraz zawierający tekst, komputer, zrzut ekranu, Urządzenie elektroniczn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853ABA8-FA6E-6F16-0D03-1C849A98F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63537"/>
            <a:ext cx="6748624" cy="343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743BD88-2B55-0CFB-5CFE-4B9DAA11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654A105-0698-354A-D03D-4DD4EF588289}"/>
              </a:ext>
            </a:extLst>
          </p:cNvPr>
          <p:cNvSpPr txBox="1">
            <a:spLocks/>
          </p:cNvSpPr>
          <p:nvPr/>
        </p:nvSpPr>
        <p:spPr>
          <a:xfrm>
            <a:off x="6562067" y="1375540"/>
            <a:ext cx="5219752" cy="4662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pl-PL" dirty="0">
                <a:solidFill>
                  <a:schemeClr val="tx1"/>
                </a:solidFill>
              </a:rPr>
              <a:t>BEZDODYTKOWA OBSŁUGA</a:t>
            </a:r>
          </a:p>
          <a:p>
            <a:pPr fontAlgn="auto">
              <a:spcAft>
                <a:spcPts val="0"/>
              </a:spcAft>
            </a:pPr>
            <a:r>
              <a:rPr lang="pl-PL" dirty="0">
                <a:solidFill>
                  <a:schemeClr val="tx1"/>
                </a:solidFill>
              </a:rPr>
              <a:t>DIAGNOSTYKA</a:t>
            </a:r>
          </a:p>
          <a:p>
            <a:pPr fontAlgn="auto">
              <a:spcAft>
                <a:spcPts val="0"/>
              </a:spcAft>
            </a:pPr>
            <a:r>
              <a:rPr lang="pl-PL" dirty="0">
                <a:solidFill>
                  <a:schemeClr val="tx1"/>
                </a:solidFill>
              </a:rPr>
              <a:t>NASTAWY / KONFIGURACJA</a:t>
            </a:r>
          </a:p>
          <a:p>
            <a:pPr fontAlgn="auto">
              <a:spcAft>
                <a:spcPts val="0"/>
              </a:spcAft>
            </a:pPr>
            <a:r>
              <a:rPr lang="pl-PL" dirty="0">
                <a:solidFill>
                  <a:schemeClr val="tx1"/>
                </a:solidFill>
              </a:rPr>
              <a:t>AKTUALIZACJA OPROGRAWANIA</a:t>
            </a:r>
          </a:p>
          <a:p>
            <a:pPr fontAlgn="auto">
              <a:spcAft>
                <a:spcPts val="0"/>
              </a:spcAft>
            </a:pPr>
            <a:r>
              <a:rPr lang="pl-PL" dirty="0">
                <a:solidFill>
                  <a:schemeClr val="tx1"/>
                </a:solidFill>
              </a:rPr>
              <a:t>ZMIANA KONFIGURACJI</a:t>
            </a:r>
          </a:p>
          <a:p>
            <a:pPr fontAlgn="auto">
              <a:spcAft>
                <a:spcPts val="0"/>
              </a:spcAft>
            </a:pPr>
            <a:r>
              <a:rPr lang="pl-PL" dirty="0">
                <a:solidFill>
                  <a:schemeClr val="tx1"/>
                </a:solidFill>
              </a:rPr>
              <a:t>URUCHAMIANIE FUNKCJI</a:t>
            </a:r>
          </a:p>
          <a:p>
            <a:pPr fontAlgn="auto">
              <a:spcAft>
                <a:spcPts val="0"/>
              </a:spcAft>
            </a:pPr>
            <a:r>
              <a:rPr lang="pl-PL" dirty="0">
                <a:solidFill>
                  <a:schemeClr val="tx1"/>
                </a:solidFill>
              </a:rPr>
              <a:t>ZMIANA PRĘDKOŚCI</a:t>
            </a:r>
          </a:p>
          <a:p>
            <a:pPr fontAlgn="auto">
              <a:spcAft>
                <a:spcPts val="0"/>
              </a:spcAft>
            </a:pPr>
            <a:endParaRPr lang="pl-PL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pl-PL" dirty="0">
                <a:solidFill>
                  <a:schemeClr val="tx1"/>
                </a:solidFill>
              </a:rPr>
              <a:t>ZMIANA HASEŁ DOSTĘPOWYCH</a:t>
            </a:r>
          </a:p>
          <a:p>
            <a:pPr fontAlgn="auto">
              <a:spcAft>
                <a:spcPts val="0"/>
              </a:spcAft>
            </a:pPr>
            <a:r>
              <a:rPr lang="pl-PL" dirty="0">
                <a:solidFill>
                  <a:schemeClr val="tx1"/>
                </a:solidFill>
              </a:rPr>
              <a:t>MOŻLIWA DEZAKTYWACJA BT</a:t>
            </a:r>
          </a:p>
          <a:p>
            <a:pPr fontAlgn="auto">
              <a:spcAft>
                <a:spcPts val="0"/>
              </a:spcAft>
            </a:pPr>
            <a:endParaRPr lang="pl-PL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</a:pP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9081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95B12-C797-7159-71E1-531636AF4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E66662-0906-D6F9-FF8A-D4062FA755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ROZWIĄZANIA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F8162A6-43E3-A3D1-6C28-ECB9ED52BC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240089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Automatyzujemy każdą armaturę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F6F100D-50E1-25B5-5D12-A948EAEE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ANDREX / IX 2025</a:t>
            </a:r>
          </a:p>
        </p:txBody>
      </p:sp>
      <p:pic>
        <p:nvPicPr>
          <p:cNvPr id="12" name="Obraz 11" descr="Obraz zawierający maszyna, rura, inżynieria, cylinder&#10;&#10;Opis wygenerowany automatycznie">
            <a:extLst>
              <a:ext uri="{FF2B5EF4-FFF2-40B4-BE49-F238E27FC236}">
                <a16:creationId xmlns:a16="http://schemas.microsoft.com/office/drawing/2014/main" id="{1FAF135F-D341-E24A-2FD7-7D9FD0C56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"/>
          <a:stretch/>
        </p:blipFill>
        <p:spPr>
          <a:xfrm>
            <a:off x="0" y="733720"/>
            <a:ext cx="9144000" cy="612428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E604ABE-B677-5783-1D34-A29BE785BC8C}"/>
              </a:ext>
            </a:extLst>
          </p:cNvPr>
          <p:cNvSpPr txBox="1"/>
          <p:nvPr/>
        </p:nvSpPr>
        <p:spPr>
          <a:xfrm>
            <a:off x="9298753" y="878133"/>
            <a:ext cx="32403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ZASUWY OKULAROWE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ZAWORY SPECJALNE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STEROWANIE ZALEŻNE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BY-PASS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97801931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Automatyzujemy każdą armaturę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F6F100D-50E1-25B5-5D12-A948EAEE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ANDREX / IX 2025</a:t>
            </a:r>
          </a:p>
        </p:txBody>
      </p:sp>
      <p:pic>
        <p:nvPicPr>
          <p:cNvPr id="5" name="Obraz 4" descr="Obraz zawierający rura, inżynieria, stal, maszyna&#10;&#10;Opis wygenerowany automatycznie">
            <a:extLst>
              <a:ext uri="{FF2B5EF4-FFF2-40B4-BE49-F238E27FC236}">
                <a16:creationId xmlns:a16="http://schemas.microsoft.com/office/drawing/2014/main" id="{92C9C7B5-54F9-9DC0-EAE8-C51367C6C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53060"/>
            <a:ext cx="7842216" cy="5184576"/>
          </a:xfrm>
          <a:prstGeom prst="rect">
            <a:avLst/>
          </a:prstGeom>
        </p:spPr>
      </p:pic>
      <p:pic>
        <p:nvPicPr>
          <p:cNvPr id="7" name="Obraz 6" descr="Obraz zawierający Część samochodowa, rura, metal, stal&#10;&#10;Opis wygenerowany automatycznie">
            <a:extLst>
              <a:ext uri="{FF2B5EF4-FFF2-40B4-BE49-F238E27FC236}">
                <a16:creationId xmlns:a16="http://schemas.microsoft.com/office/drawing/2014/main" id="{0277995A-90AE-66A9-870C-94410F2C6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r="16759"/>
          <a:stretch/>
        </p:blipFill>
        <p:spPr>
          <a:xfrm>
            <a:off x="8458063" y="2708184"/>
            <a:ext cx="3600875" cy="342945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5691F14-131D-558B-3189-7AD028415846}"/>
              </a:ext>
            </a:extLst>
          </p:cNvPr>
          <p:cNvSpPr txBox="1"/>
          <p:nvPr/>
        </p:nvSpPr>
        <p:spPr>
          <a:xfrm>
            <a:off x="8638320" y="1386543"/>
            <a:ext cx="32403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ARMATURA ‚MULTIPORT’</a:t>
            </a:r>
          </a:p>
          <a:p>
            <a:endParaRPr lang="pl-PL" dirty="0"/>
          </a:p>
          <a:p>
            <a:r>
              <a:rPr lang="pl-PL" dirty="0"/>
              <a:t>Do 8 punktów obrotu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96381213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a wolnym powietrzu, niebo, drzewo, dom">
            <a:extLst>
              <a:ext uri="{FF2B5EF4-FFF2-40B4-BE49-F238E27FC236}">
                <a16:creationId xmlns:a16="http://schemas.microsoft.com/office/drawing/2014/main" id="{20E1573C-FE37-90C2-DEC2-AC25B19E9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0" t="-7784" r="140" b="16965"/>
          <a:stretch/>
        </p:blipFill>
        <p:spPr>
          <a:xfrm>
            <a:off x="-18080" y="192205"/>
            <a:ext cx="12209110" cy="623716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D0E80DC-805D-48B0-B732-BAD833BFD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Ponad 50 lat doświadczenia w automatyzacji armatury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8BCAD3-767D-A3AE-145C-18D32AB35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691" y="944562"/>
            <a:ext cx="7664879" cy="5151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Centrala firmy </a:t>
            </a:r>
            <a:r>
              <a:rPr lang="pl-PL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AUMA POLSKA</a:t>
            </a:r>
          </a:p>
          <a:p>
            <a:pPr marL="0" indent="0">
              <a:buNone/>
            </a:pPr>
            <a:endParaRPr lang="pl-PL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Doświadczenie w wielu branżach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Zespół 34 doświadczonych </a:t>
            </a:r>
          </a:p>
          <a:p>
            <a:pPr marL="0" indent="0">
              <a:buNone/>
            </a:pPr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inżynierów sprzedaży i serwisu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Serwis centralny w Sosnowcu: 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Montaż na armaturze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Parametryzacja / nastawy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Magazyn centralny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Zmiana konfiguracji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Doposażenia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Diagnostyka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Naprawy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Wsparcie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Szkolenia</a:t>
            </a:r>
          </a:p>
          <a:p>
            <a:pPr lvl="1"/>
            <a:endParaRPr lang="pl-PL" sz="1800" dirty="0">
              <a:solidFill>
                <a:schemeClr val="bg1"/>
              </a:solidFill>
              <a:highlight>
                <a:srgbClr val="354659"/>
              </a:highlight>
            </a:endParaRPr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8178C0B-63C6-82BC-4377-CEB36274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pic>
        <p:nvPicPr>
          <p:cNvPr id="16" name="Obraz 15" descr="Obraz zawierający na wolnym powietrzu, niebo, drzewo, dom">
            <a:extLst>
              <a:ext uri="{FF2B5EF4-FFF2-40B4-BE49-F238E27FC236}">
                <a16:creationId xmlns:a16="http://schemas.microsoft.com/office/drawing/2014/main" id="{5AA77405-2688-69F9-4FFF-9349A91227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-10582" r="13309" b="16964"/>
          <a:stretch/>
        </p:blipFill>
        <p:spPr>
          <a:xfrm>
            <a:off x="3564946" y="1"/>
            <a:ext cx="7867650" cy="6429374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113835131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Automatyzujemy każdą armaturę</a:t>
            </a:r>
          </a:p>
        </p:txBody>
      </p:sp>
      <p:pic>
        <p:nvPicPr>
          <p:cNvPr id="18" name="Obraz 17" descr="Obraz zawierający stal, inżynieria, rura, budynek&#10;&#10;Opis wygenerowany automatycznie">
            <a:extLst>
              <a:ext uri="{FF2B5EF4-FFF2-40B4-BE49-F238E27FC236}">
                <a16:creationId xmlns:a16="http://schemas.microsoft.com/office/drawing/2014/main" id="{8A6A971A-414F-64E7-9B58-0711BA22C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9651" r="29824" b="10662"/>
          <a:stretch/>
        </p:blipFill>
        <p:spPr>
          <a:xfrm>
            <a:off x="239349" y="826734"/>
            <a:ext cx="3264363" cy="5558277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F6F100D-50E1-25B5-5D12-A948EAEE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ANDREX / IX 2025</a:t>
            </a:r>
          </a:p>
        </p:txBody>
      </p:sp>
      <p:pic>
        <p:nvPicPr>
          <p:cNvPr id="9" name="Obraz 8" descr="Obraz zawierający budynek, na wolnym powietrzu, Część samochodowa, wskaźnik&#10;&#10;Opis wygenerowany automatycznie">
            <a:extLst>
              <a:ext uri="{FF2B5EF4-FFF2-40B4-BE49-F238E27FC236}">
                <a16:creationId xmlns:a16="http://schemas.microsoft.com/office/drawing/2014/main" id="{D3521FD0-8742-515F-EEDE-6116BFE77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69" y="836713"/>
            <a:ext cx="7521939" cy="555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089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Automatyzujemy każdą armaturę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F6F100D-50E1-25B5-5D12-A948EAEE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ANDREX / IX 2025</a:t>
            </a:r>
          </a:p>
        </p:txBody>
      </p:sp>
      <p:pic>
        <p:nvPicPr>
          <p:cNvPr id="20" name="Obraz 19" descr="Obraz zawierający budynek, Urządzenie sanitarne, zlew, kran&#10;&#10;Opis wygenerowany automatycznie">
            <a:extLst>
              <a:ext uri="{FF2B5EF4-FFF2-40B4-BE49-F238E27FC236}">
                <a16:creationId xmlns:a16="http://schemas.microsoft.com/office/drawing/2014/main" id="{BA590486-03A5-639B-A2A2-1AB725075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688"/>
            <a:ext cx="8448939" cy="56267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89EBA5E-DB8C-E184-925B-5991200EFCC9}"/>
              </a:ext>
            </a:extLst>
          </p:cNvPr>
          <p:cNvSpPr txBox="1"/>
          <p:nvPr/>
        </p:nvSpPr>
        <p:spPr>
          <a:xfrm>
            <a:off x="8679052" y="1064112"/>
            <a:ext cx="32546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WYKONANIE DO PRACY PODWODNEJ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STANDARD DO 12M GŁĘBOKOŚCI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NIEPRZERWANA PRACA W ZANURZENIU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/>
              <a:t>ZDALNA KONTROLA Z SUCHEGO MIEJSCA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60526656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E1C723-85A7-109A-ED74-D6140EBCE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Automatyzujemy każdą armaturę</a:t>
            </a:r>
          </a:p>
        </p:txBody>
      </p:sp>
      <p:pic>
        <p:nvPicPr>
          <p:cNvPr id="6" name="Symbol zastępczy zawartości 5" descr="Obraz zawierający w pomieszczeniu, stal, cylinder, Aluminium&#10;&#10;Opis wygenerowany automatycznie">
            <a:extLst>
              <a:ext uri="{FF2B5EF4-FFF2-40B4-BE49-F238E27FC236}">
                <a16:creationId xmlns:a16="http://schemas.microsoft.com/office/drawing/2014/main" id="{024D726C-AFC3-3148-73F4-11FFB8CF7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1038136"/>
            <a:ext cx="7584843" cy="5014424"/>
          </a:xfr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2EFAFF9-3444-60BE-5F39-87B949AEE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ANDREX / IX 2025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0F75828-053A-1616-0F26-D737A639F877}"/>
              </a:ext>
            </a:extLst>
          </p:cNvPr>
          <p:cNvSpPr txBox="1"/>
          <p:nvPr/>
        </p:nvSpPr>
        <p:spPr>
          <a:xfrm>
            <a:off x="7800527" y="1038136"/>
            <a:ext cx="44638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1600" dirty="0"/>
              <a:t>AUTOMATYZACJA ELEMENTÓW RUCHOMYCH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ŻALUZJE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WROTA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KLAPY DACHOWE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1600" dirty="0"/>
              <a:t>KLAPY SZYBOWE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dirty="0"/>
              <a:t>PRZERUTKI MATERIAŁÓW SYPKICH</a:t>
            </a:r>
          </a:p>
          <a:p>
            <a:pPr>
              <a:lnSpc>
                <a:spcPct val="200000"/>
              </a:lnSpc>
            </a:pPr>
            <a:endParaRPr lang="pl-PL" sz="1600" dirty="0"/>
          </a:p>
          <a:p>
            <a:pPr marL="228594" indent="-228594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228594" indent="-228594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228594" indent="-228594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228594" indent="-228594">
              <a:buFont typeface="Arial" panose="020B0604020202020204" pitchFamily="34" charset="0"/>
              <a:buChar char="•"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68892394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1DA598-1BB1-6693-C86A-93C6D73B4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Automatyzacja / bezpieczeństwo pracowników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3869C7F-603D-3B7B-8BA0-320E38B9E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/>
          <a:stretch/>
        </p:blipFill>
        <p:spPr>
          <a:xfrm>
            <a:off x="224444" y="953756"/>
            <a:ext cx="6287482" cy="5183188"/>
          </a:xfr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B389A74-40DF-7B80-FA4A-F87F925B5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pic>
        <p:nvPicPr>
          <p:cNvPr id="7" name="Grafika 6" descr="Wstecz z wypełnieniem pełnym">
            <a:extLst>
              <a:ext uri="{FF2B5EF4-FFF2-40B4-BE49-F238E27FC236}">
                <a16:creationId xmlns:a16="http://schemas.microsoft.com/office/drawing/2014/main" id="{4F7E4101-0CEB-A92A-77DE-CE5C53AF9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803106" flipH="1">
            <a:off x="954157" y="4386553"/>
            <a:ext cx="1519064" cy="75802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357A146-5FC7-76E4-74F3-0DB40BA43874}"/>
              </a:ext>
            </a:extLst>
          </p:cNvPr>
          <p:cNvSpPr txBox="1"/>
          <p:nvPr/>
        </p:nvSpPr>
        <p:spPr>
          <a:xfrm rot="21399681">
            <a:off x="548422" y="5363803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Sterowanie miejscowe</a:t>
            </a:r>
          </a:p>
        </p:txBody>
      </p:sp>
      <p:pic>
        <p:nvPicPr>
          <p:cNvPr id="9" name="Grafika 8" descr="Wstecz z wypełnieniem pełnym">
            <a:extLst>
              <a:ext uri="{FF2B5EF4-FFF2-40B4-BE49-F238E27FC236}">
                <a16:creationId xmlns:a16="http://schemas.microsoft.com/office/drawing/2014/main" id="{FCF21CB1-636E-C4EC-2489-BB31249DA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985365">
            <a:off x="4308061" y="3699310"/>
            <a:ext cx="921498" cy="459833"/>
          </a:xfrm>
          <a:prstGeom prst="rect">
            <a:avLst/>
          </a:prstGeom>
        </p:spPr>
      </p:pic>
      <p:pic>
        <p:nvPicPr>
          <p:cNvPr id="13" name="Obraz 12" descr="Obraz zawierający maszyna, inżynieria, stal, metal&#10;&#10;Opis wygenerowany automatycznie">
            <a:extLst>
              <a:ext uri="{FF2B5EF4-FFF2-40B4-BE49-F238E27FC236}">
                <a16:creationId xmlns:a16="http://schemas.microsoft.com/office/drawing/2014/main" id="{9224C21A-C75B-AAB5-B89A-4F6238E75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46" y="953756"/>
            <a:ext cx="3887391" cy="5183188"/>
          </a:xfrm>
          <a:prstGeom prst="rect">
            <a:avLst/>
          </a:prstGeom>
        </p:spPr>
      </p:pic>
      <p:pic>
        <p:nvPicPr>
          <p:cNvPr id="14" name="Grafika 13" descr="Wstecz z wypełnieniem pełnym">
            <a:extLst>
              <a:ext uri="{FF2B5EF4-FFF2-40B4-BE49-F238E27FC236}">
                <a16:creationId xmlns:a16="http://schemas.microsoft.com/office/drawing/2014/main" id="{AB23E6BC-7246-9F61-8A91-AF9FDB380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84803">
            <a:off x="9060352" y="2067330"/>
            <a:ext cx="921498" cy="459833"/>
          </a:xfrm>
          <a:prstGeom prst="rect">
            <a:avLst/>
          </a:prstGeom>
        </p:spPr>
      </p:pic>
      <p:pic>
        <p:nvPicPr>
          <p:cNvPr id="5" name="Grafika 4" descr="Wstecz z wypełnieniem pełnym">
            <a:extLst>
              <a:ext uri="{FF2B5EF4-FFF2-40B4-BE49-F238E27FC236}">
                <a16:creationId xmlns:a16="http://schemas.microsoft.com/office/drawing/2014/main" id="{7786BE0A-D17E-AC52-40AE-7DCAD70B9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84803">
            <a:off x="9060351" y="3456005"/>
            <a:ext cx="921498" cy="459833"/>
          </a:xfrm>
          <a:prstGeom prst="rect">
            <a:avLst/>
          </a:prstGeom>
        </p:spPr>
      </p:pic>
      <p:pic>
        <p:nvPicPr>
          <p:cNvPr id="10" name="Grafika 9" descr="Wstecz z wypełnieniem pełnym">
            <a:extLst>
              <a:ext uri="{FF2B5EF4-FFF2-40B4-BE49-F238E27FC236}">
                <a16:creationId xmlns:a16="http://schemas.microsoft.com/office/drawing/2014/main" id="{E266AEC2-DDD7-AB95-10DB-70D3B5855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84803">
            <a:off x="9022252" y="4907715"/>
            <a:ext cx="921498" cy="45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5689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DAA4E-C5C4-31C5-5357-80977BD7C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69BB5F-012B-0524-975F-AB7F9C38CD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NOWE PRODUKTY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EC61B1C-79D6-C517-6B2E-FEED99ED7A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757785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3"/>
          <p:cNvSpPr>
            <a:spLocks noGrp="1"/>
          </p:cNvSpPr>
          <p:nvPr>
            <p:ph type="ctrTitle"/>
          </p:nvPr>
        </p:nvSpPr>
        <p:spPr>
          <a:xfrm>
            <a:off x="385130" y="4584062"/>
            <a:ext cx="11421743" cy="1351789"/>
          </a:xfrm>
        </p:spPr>
        <p:txBody>
          <a:bodyPr/>
          <a:lstStyle/>
          <a:p>
            <a:pPr algn="l"/>
            <a:r>
              <a:rPr lang="en-GB" sz="2800" dirty="0">
                <a:cs typeface="Arial" charset="0"/>
              </a:rPr>
              <a:t>TIGRON – </a:t>
            </a:r>
            <a:r>
              <a:rPr lang="pl-PL" sz="2800" dirty="0">
                <a:cs typeface="Arial" charset="0"/>
              </a:rPr>
              <a:t>Nowy NAPĘD AUMA dedykowany do branży </a:t>
            </a:r>
            <a:r>
              <a:rPr lang="pl-PL" sz="2800" dirty="0" err="1">
                <a:cs typeface="Arial" charset="0"/>
              </a:rPr>
              <a:t>oil&amp;GAS</a:t>
            </a:r>
            <a:endParaRPr lang="en-GB" sz="2800" dirty="0"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-1849957"/>
            <a:ext cx="8926237" cy="679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53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E17BE9-B516-C707-97CA-4E68CE2B2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Terminale i bazy paliw płynnych i gazowych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5F7E45D9-CAE0-6490-9DF1-66069CE9F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A857F59-D930-1F9E-EB38-0E8ABF32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D1BBFF62-CA46-2B50-838C-36D60F5E8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/>
        </p:blipFill>
        <p:spPr>
          <a:xfrm>
            <a:off x="0" y="740701"/>
            <a:ext cx="12192000" cy="611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0237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95979"/>
            <a:ext cx="7386231" cy="5283205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43339" y="5733257"/>
            <a:ext cx="11905323" cy="701940"/>
          </a:xfrm>
        </p:spPr>
        <p:txBody>
          <a:bodyPr/>
          <a:lstStyle/>
          <a:p>
            <a:r>
              <a:rPr lang="pl-PL" dirty="0" err="1"/>
              <a:t>Profox</a:t>
            </a:r>
            <a:r>
              <a:rPr lang="pl-PL" dirty="0"/>
              <a:t> – </a:t>
            </a:r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Mały napęd, ogromne możliwości</a:t>
            </a:r>
            <a:endParaRPr lang="pl-PL" dirty="0"/>
          </a:p>
        </p:txBody>
      </p:sp>
      <p:pic>
        <p:nvPicPr>
          <p:cNvPr id="7" name="Picture 7" descr="C:\Users\jedrzejewskik\Desktop\DANE\NAFTA GAZ\{Prezentacja\Materiały do prezentacji - ZDJĘCIA\Ex.gif"/>
          <p:cNvPicPr>
            <a:picLocks noChangeAspect="1" noChangeArrowheads="1"/>
          </p:cNvPicPr>
          <p:nvPr/>
        </p:nvPicPr>
        <p:blipFill>
          <a:blip r:embed="rId3" cstate="print"/>
          <a:srcRect l="12766" t="19148" r="9573" b="14893"/>
          <a:stretch>
            <a:fillRect/>
          </a:stretch>
        </p:blipFill>
        <p:spPr bwMode="auto">
          <a:xfrm>
            <a:off x="6672064" y="4579118"/>
            <a:ext cx="782224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30E3353-A0C7-F353-F245-C28CEB3B7495}"/>
              </a:ext>
            </a:extLst>
          </p:cNvPr>
          <p:cNvSpPr txBox="1"/>
          <p:nvPr/>
        </p:nvSpPr>
        <p:spPr>
          <a:xfrm>
            <a:off x="7728181" y="1604797"/>
            <a:ext cx="4320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pl-PL" sz="1600" dirty="0"/>
              <a:t>24VDC, 220 VDC, 230VAC,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pl-PL" sz="1600" dirty="0" err="1"/>
              <a:t>Profibus</a:t>
            </a:r>
            <a:r>
              <a:rPr lang="pl-PL" sz="1600" dirty="0"/>
              <a:t> DP V0/V1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pl-PL" sz="1600" dirty="0"/>
              <a:t>MODBUS RTU (linia, ring)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pl-PL" sz="1600" dirty="0" err="1"/>
              <a:t>Profinet</a:t>
            </a:r>
            <a:r>
              <a:rPr lang="pl-PL" sz="1600" dirty="0"/>
              <a:t> (1 lub 2 kanały)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pl-PL" sz="1600" dirty="0"/>
              <a:t>I/O 2xIN, 3xOUT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pl-PL" sz="1600" dirty="0"/>
              <a:t> od -30’C do +70’C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pl-PL" sz="1600" dirty="0"/>
              <a:t>ATEX od -30 do + 60’C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228594" indent="-228594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228594" indent="-228594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228594" indent="-228594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228594" indent="-228594">
              <a:buFont typeface="Arial" panose="020B0604020202020204" pitchFamily="34" charset="0"/>
              <a:buChar char="•"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70128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CD58A5-4405-6AC7-DA23-1802C67F5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Instalacje </a:t>
            </a:r>
            <a:r>
              <a:rPr lang="pl-PL" dirty="0" err="1"/>
              <a:t>ppoż</a:t>
            </a:r>
            <a:endParaRPr lang="pl-PL" dirty="0"/>
          </a:p>
        </p:txBody>
      </p:sp>
      <p:pic>
        <p:nvPicPr>
          <p:cNvPr id="5" name="Symbol zastępczy zawartości 4" descr="Obraz zawierający budynek, w pomieszczeniu, stal, czerwony&#10;&#10;Opis wygenerowany automatycznie">
            <a:extLst>
              <a:ext uri="{FF2B5EF4-FFF2-40B4-BE49-F238E27FC236}">
                <a16:creationId xmlns:a16="http://schemas.microsoft.com/office/drawing/2014/main" id="{AF812AC9-5B1C-7FB0-97E1-878C763C5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" t="12440" r="8279" b="13368"/>
          <a:stretch/>
        </p:blipFill>
        <p:spPr>
          <a:xfrm>
            <a:off x="-150312" y="698254"/>
            <a:ext cx="12342312" cy="6159746"/>
          </a:xfr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6287CDC-0BCD-B97C-F8B6-7E71920C5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22592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D11871-B9AC-8DD3-6081-9C885E329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Automatyzacja / bezpieczeństwo pracowników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C64F928-0C43-5834-731C-A8B3322CF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/>
          <a:stretch/>
        </p:blipFill>
        <p:spPr>
          <a:xfrm>
            <a:off x="207291" y="998867"/>
            <a:ext cx="3536448" cy="5183188"/>
          </a:xfr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0104FC2-AD28-344D-5425-3CD1B88E8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pic>
        <p:nvPicPr>
          <p:cNvPr id="12" name="Grafika 11" descr="Wstecz z wypełnieniem pełnym">
            <a:extLst>
              <a:ext uri="{FF2B5EF4-FFF2-40B4-BE49-F238E27FC236}">
                <a16:creationId xmlns:a16="http://schemas.microsoft.com/office/drawing/2014/main" id="{6B374AFB-47E5-8657-579C-964C8DA54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45825">
            <a:off x="713088" y="2557754"/>
            <a:ext cx="1519064" cy="758022"/>
          </a:xfrm>
          <a:prstGeom prst="rect">
            <a:avLst/>
          </a:prstGeom>
        </p:spPr>
      </p:pic>
      <p:pic>
        <p:nvPicPr>
          <p:cNvPr id="13" name="Grafika 12" descr="Wstecz z wypełnieniem pełnym">
            <a:extLst>
              <a:ext uri="{FF2B5EF4-FFF2-40B4-BE49-F238E27FC236}">
                <a16:creationId xmlns:a16="http://schemas.microsoft.com/office/drawing/2014/main" id="{B8435F9B-8C1C-3C23-13D5-1597CDDA6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703316" flipV="1">
            <a:off x="1672020" y="4441349"/>
            <a:ext cx="2045492" cy="91440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37D31E1-890B-4846-1842-F15741C6EFBE}"/>
              </a:ext>
            </a:extLst>
          </p:cNvPr>
          <p:cNvSpPr txBox="1"/>
          <p:nvPr/>
        </p:nvSpPr>
        <p:spPr>
          <a:xfrm rot="21399681">
            <a:off x="164776" y="2176215"/>
            <a:ext cx="237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MIEJSCE MONTAŻU</a:t>
            </a:r>
          </a:p>
        </p:txBody>
      </p:sp>
      <p:pic>
        <p:nvPicPr>
          <p:cNvPr id="15" name="Grafika 14" descr="Wstecz z wypełnieniem pełnym">
            <a:extLst>
              <a:ext uri="{FF2B5EF4-FFF2-40B4-BE49-F238E27FC236}">
                <a16:creationId xmlns:a16="http://schemas.microsoft.com/office/drawing/2014/main" id="{0280E05C-D52C-94A0-85EE-E21E144EA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45825">
            <a:off x="747742" y="3312371"/>
            <a:ext cx="1566811" cy="781848"/>
          </a:xfrm>
          <a:prstGeom prst="rect">
            <a:avLst/>
          </a:prstGeom>
        </p:spPr>
      </p:pic>
      <p:pic>
        <p:nvPicPr>
          <p:cNvPr id="16" name="Grafika 15" descr="Wstecz z wypełnieniem pełnym">
            <a:extLst>
              <a:ext uri="{FF2B5EF4-FFF2-40B4-BE49-F238E27FC236}">
                <a16:creationId xmlns:a16="http://schemas.microsoft.com/office/drawing/2014/main" id="{642BA378-D2CA-04AF-BA21-05E74EA78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45825">
            <a:off x="648908" y="4162950"/>
            <a:ext cx="1582545" cy="789699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28D4670-4A6C-1C97-007D-0BCB144208FD}"/>
              </a:ext>
            </a:extLst>
          </p:cNvPr>
          <p:cNvSpPr txBox="1"/>
          <p:nvPr/>
        </p:nvSpPr>
        <p:spPr>
          <a:xfrm>
            <a:off x="597803" y="5532871"/>
            <a:ext cx="297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WYSOKA TEMPERATURA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F219B9F-A1CD-F254-5D33-BAD2E97FCAA0}"/>
              </a:ext>
            </a:extLst>
          </p:cNvPr>
          <p:cNvSpPr txBox="1"/>
          <p:nvPr/>
        </p:nvSpPr>
        <p:spPr>
          <a:xfrm>
            <a:off x="4364321" y="1709036"/>
            <a:ext cx="7022469" cy="4473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WSPARCIE INŻYNIERSKIE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Ustalenie oczekiwań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Wizja lokalna / sprawdzenie możliwości -&gt; trudne warunki pracy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Propozycja rozwiązania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Wsparcie przy projektowaniu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Rysunki gabarytowe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Możliwości zabudowy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Wykonanie temperaturowe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Ułatwienie obsłudze dostępu i zapewnienie bezpieczeństwa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Wsparcie przy uruchomieniu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Gwarancja działania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486A53D-A070-335E-56EF-60AF6648A527}"/>
              </a:ext>
            </a:extLst>
          </p:cNvPr>
          <p:cNvSpPr txBox="1"/>
          <p:nvPr/>
        </p:nvSpPr>
        <p:spPr>
          <a:xfrm>
            <a:off x="4364321" y="1049843"/>
            <a:ext cx="591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Regulacja naprężenia podpór łączników - walcownia</a:t>
            </a:r>
          </a:p>
        </p:txBody>
      </p:sp>
    </p:spTree>
    <p:extLst>
      <p:ext uri="{BB962C8B-B14F-4D97-AF65-F5344CB8AC3E}">
        <p14:creationId xmlns:p14="http://schemas.microsoft.com/office/powerpoint/2010/main" val="412911553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67F45F-ECBA-C164-35C1-5DE8A939B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Obsługa krajowa – </a:t>
            </a:r>
            <a:r>
              <a:rPr lang="pl-PL" dirty="0" err="1"/>
              <a:t>auma</a:t>
            </a:r>
            <a:r>
              <a:rPr lang="pl-PL" dirty="0"/>
              <a:t> polska sp. z o. o.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0321148-226A-E2D8-2B84-72388109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5B7E28-A7B2-1A82-1A26-17CF3D64E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18" t="19269" r="53067" b="6435"/>
          <a:stretch/>
        </p:blipFill>
        <p:spPr>
          <a:xfrm>
            <a:off x="6014516" y="698254"/>
            <a:ext cx="6177484" cy="568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F950524-FDC6-5440-2DB8-178EA23F1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7" t="19269" r="53068" b="6435"/>
          <a:stretch/>
        </p:blipFill>
        <p:spPr>
          <a:xfrm>
            <a:off x="6014516" y="698254"/>
            <a:ext cx="6177484" cy="568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F6397E1-C76D-234A-A24F-100A3674B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17" t="19270" r="53068" b="6435"/>
          <a:stretch/>
        </p:blipFill>
        <p:spPr>
          <a:xfrm>
            <a:off x="6014516" y="698254"/>
            <a:ext cx="6177484" cy="568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F801199-F4E8-88A6-436C-8C98752202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18" t="19270" r="53067" b="6435"/>
          <a:stretch/>
        </p:blipFill>
        <p:spPr>
          <a:xfrm>
            <a:off x="6012615" y="698254"/>
            <a:ext cx="6177484" cy="5688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F0E793-EE47-A552-5FE9-05331B27B356}"/>
              </a:ext>
            </a:extLst>
          </p:cNvPr>
          <p:cNvSpPr txBox="1"/>
          <p:nvPr/>
        </p:nvSpPr>
        <p:spPr>
          <a:xfrm>
            <a:off x="172511" y="806726"/>
            <a:ext cx="5632387" cy="3415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Centrala firmy AUMA POLSKA</a:t>
            </a: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Sosnowiec, ul. Komuny Paryskiej 1D</a:t>
            </a:r>
          </a:p>
          <a:p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Dział handlowy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Dział ofert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Dzieł serwisu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Centralny magazyn części zamiennych</a:t>
            </a:r>
          </a:p>
          <a:p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3 biura regionalne: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Września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Rumia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Warszawa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76138F5-7BAB-5E9C-0CF4-CBC642AF35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3"/>
          <a:stretch/>
        </p:blipFill>
        <p:spPr>
          <a:xfrm>
            <a:off x="2372538" y="4221966"/>
            <a:ext cx="3638176" cy="216428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CA3D001-CC33-DC95-EC99-5BF6792361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964"/>
            <a:ext cx="2884129" cy="216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41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9" y="255779"/>
            <a:ext cx="6079948" cy="2934437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927648" y="3429000"/>
            <a:ext cx="5897891" cy="86177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pl-PL" sz="4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371241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 thruBlk="1"/>
      </p:transition>
    </mc:Choice>
    <mc:Fallback xmlns="">
      <p:transition spd="slow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BB71A8-AC6F-D975-F2BA-9F1F7770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 co stosować napęd elektryczny armatury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79BCF8-7E10-2202-2CD7-C2E925F90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Sterowanie zdalne przepływem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Dyspozycja wysokim momentem obrotowym lub siłą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Szybkość sterowania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Regulacja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Automatyczna analiza czujników i dostosowywanie przepływu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Zachowanie awaryjne. Automatyczne otwieranie lub zamykanie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Praca w trudnych niebezpiecznych dla człowieka warunkach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Częste przesterowania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Systemy zabezpieczeń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</a:rPr>
              <a:t>Systemy regulacji automatycznej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F1D582D-5F2F-E12B-1933-B522A912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371" y="6446231"/>
            <a:ext cx="6624736" cy="365125"/>
          </a:xfrm>
        </p:spPr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pic>
        <p:nvPicPr>
          <p:cNvPr id="5" name="Picture 6" descr="schieber">
            <a:extLst>
              <a:ext uri="{FF2B5EF4-FFF2-40B4-BE49-F238E27FC236}">
                <a16:creationId xmlns:a16="http://schemas.microsoft.com/office/drawing/2014/main" id="{69F677B6-875A-D537-6651-52FDB6795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7" r="27765" b="4189"/>
          <a:stretch>
            <a:fillRect/>
          </a:stretch>
        </p:blipFill>
        <p:spPr bwMode="auto">
          <a:xfrm>
            <a:off x="7255368" y="870325"/>
            <a:ext cx="164941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klappe">
            <a:extLst>
              <a:ext uri="{FF2B5EF4-FFF2-40B4-BE49-F238E27FC236}">
                <a16:creationId xmlns:a16="http://schemas.microsoft.com/office/drawing/2014/main" id="{7E6AAB3A-0093-01C0-6CEE-03D36B56F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791" y="870325"/>
            <a:ext cx="287178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ymbol zastępczy zawartości 8">
            <a:extLst>
              <a:ext uri="{FF2B5EF4-FFF2-40B4-BE49-F238E27FC236}">
                <a16:creationId xmlns:a16="http://schemas.microsoft.com/office/drawing/2014/main" id="{D90A82C4-6BB7-615F-6AD4-E1B2F51CFD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47203" y="3091125"/>
            <a:ext cx="4613426" cy="30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6152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dirty="0">
                <a:cs typeface="Arial" charset="0"/>
              </a:rPr>
              <a:t>Automatyzujemy każdą armaturę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337138" y="813423"/>
            <a:ext cx="11613706" cy="544992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pl-PL" dirty="0">
                <a:solidFill>
                  <a:schemeClr val="tx1"/>
                </a:solidFill>
              </a:rPr>
              <a:t>Produkty grupy AUMA pozwalają na automatyzację armatury o  każdej wielkości i parametrach medium.</a:t>
            </a:r>
          </a:p>
        </p:txBody>
      </p:sp>
      <p:sp>
        <p:nvSpPr>
          <p:cNvPr id="16" name="Strzałka w prawo 15"/>
          <p:cNvSpPr/>
          <p:nvPr/>
        </p:nvSpPr>
        <p:spPr>
          <a:xfrm rot="20204373">
            <a:off x="1805934" y="4786165"/>
            <a:ext cx="830692" cy="352102"/>
          </a:xfrm>
          <a:prstGeom prst="rightArrow">
            <a:avLst>
              <a:gd name="adj1" fmla="val 26018"/>
              <a:gd name="adj2" fmla="val 63704"/>
            </a:avLst>
          </a:prstGeom>
          <a:solidFill>
            <a:schemeClr val="bg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5842" name="Picture 2" descr="D:\Grafika\AUMA\Cutzamala Einbau 2.jpg"/>
          <p:cNvPicPr>
            <a:picLocks noChangeAspect="1" noChangeArrowheads="1"/>
          </p:cNvPicPr>
          <p:nvPr/>
        </p:nvPicPr>
        <p:blipFill>
          <a:blip r:embed="rId2" cstate="print"/>
          <a:srcRect l="15806" t="6600" r="13359" b="10371"/>
          <a:stretch>
            <a:fillRect/>
          </a:stretch>
        </p:blipFill>
        <p:spPr bwMode="auto">
          <a:xfrm>
            <a:off x="834945" y="1190285"/>
            <a:ext cx="4013156" cy="312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Inhaltsplatzhalter 4"/>
          <p:cNvSpPr txBox="1">
            <a:spLocks/>
          </p:cNvSpPr>
          <p:nvPr/>
        </p:nvSpPr>
        <p:spPr>
          <a:xfrm>
            <a:off x="7006185" y="6432442"/>
            <a:ext cx="2344292" cy="55605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72000" tIns="72000" rIns="72000" bIns="72000" rtlCol="0">
            <a:noAutofit/>
          </a:bodyPr>
          <a:lstStyle/>
          <a:p>
            <a:pPr marL="279384" lvl="1" indent="-279384" defTabSz="914347">
              <a:spcBef>
                <a:spcPct val="20000"/>
              </a:spcBef>
              <a:spcAft>
                <a:spcPts val="600"/>
              </a:spcAft>
              <a:buClr>
                <a:srgbClr val="5A5A5A"/>
              </a:buClr>
              <a:defRPr/>
            </a:pPr>
            <a:r>
              <a:rPr lang="pl-PL" sz="15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 do największych!</a:t>
            </a:r>
            <a:endParaRPr lang="de-DE" sz="1799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Inhaltsplatzhalter 4"/>
          <p:cNvSpPr txBox="1">
            <a:spLocks/>
          </p:cNvSpPr>
          <p:nvPr/>
        </p:nvSpPr>
        <p:spPr>
          <a:xfrm>
            <a:off x="241156" y="5822466"/>
            <a:ext cx="2304963" cy="55605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72000" tIns="72000" rIns="72000" bIns="72000" rtlCol="0">
            <a:noAutofit/>
          </a:bodyPr>
          <a:lstStyle/>
          <a:p>
            <a:pPr marL="279384" lvl="1" indent="-279384" defTabSz="914347">
              <a:spcBef>
                <a:spcPct val="20000"/>
              </a:spcBef>
              <a:spcAft>
                <a:spcPts val="600"/>
              </a:spcAft>
              <a:buClr>
                <a:srgbClr val="5A5A5A"/>
              </a:buClr>
              <a:defRPr/>
            </a:pPr>
            <a:r>
              <a:rPr lang="pl-PL" sz="1599" dirty="0">
                <a:latin typeface="Arial" pitchFamily="34" charset="0"/>
                <a:cs typeface="Arial" pitchFamily="34" charset="0"/>
              </a:rPr>
              <a:t>Od najmniejszych…</a:t>
            </a:r>
            <a:endParaRPr lang="de-DE" sz="1799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Grafik 11">
            <a:extLst>
              <a:ext uri="{FF2B5EF4-FFF2-40B4-BE49-F238E27FC236}">
                <a16:creationId xmlns:a16="http://schemas.microsoft.com/office/drawing/2014/main" id="{25DD82DC-882C-BD0F-E61B-2FEC7F8FD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6" y="4596908"/>
            <a:ext cx="779591" cy="1225558"/>
          </a:xfrm>
          <a:prstGeom prst="rect">
            <a:avLst/>
          </a:prstGeom>
        </p:spPr>
      </p:pic>
      <p:pic>
        <p:nvPicPr>
          <p:cNvPr id="3" name="Symbol zastępczy zawartości 5">
            <a:extLst>
              <a:ext uri="{FF2B5EF4-FFF2-40B4-BE49-F238E27FC236}">
                <a16:creationId xmlns:a16="http://schemas.microsoft.com/office/drawing/2014/main" id="{E9357C5D-C4AD-C7DD-3620-D06DAC002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21" y="1180759"/>
            <a:ext cx="4013156" cy="5016446"/>
          </a:xfr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7E3041-F6ED-CA55-AEA8-94FCCF057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260301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83E91D-53D0-30B0-B14D-DAD6DDA8D8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STEROWANIE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4E8CFC9-AF9C-1A8A-3BF5-471D7C3C7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164970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28EE56-B1CB-BB00-6EEE-B3BED26D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STEROWANIE ↔ ODWROZOWANIE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767E2F80-F982-4A45-567A-D18F728408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068125"/>
              </p:ext>
            </p:extLst>
          </p:nvPr>
        </p:nvGraphicFramePr>
        <p:xfrm>
          <a:off x="513515" y="3558448"/>
          <a:ext cx="5582485" cy="2448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1859E22-F6E9-FFD9-5CA2-7208ABFA0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pic>
        <p:nvPicPr>
          <p:cNvPr id="9" name="Obraz 8" descr="Obraz zawierający maszyna, aparat, Aparaty i optyka, Instrument opty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12A91B3-35EF-3B38-23C6-76BE06803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66" y="698254"/>
            <a:ext cx="8477173" cy="5392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189014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EA10-0BD7-4158-A97B-A21D1F4F3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C1E3D6-DB2A-FF33-927F-0582D1748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STEROWANIE I Kontrola kiedyś i dziś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20BD4AD-5ED8-FA56-2A1F-D4C5BCF4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  <p:pic>
        <p:nvPicPr>
          <p:cNvPr id="11" name="Obraz 10" descr="Obraz zawierający kreskówka, robo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6D493FD-D98D-8083-D0A7-5AE1F6B17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5" b="4652"/>
          <a:stretch/>
        </p:blipFill>
        <p:spPr>
          <a:xfrm>
            <a:off x="0" y="712768"/>
            <a:ext cx="12173780" cy="5694191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D2D689F-76E7-DFA1-0FBE-0529B38E6606}"/>
              </a:ext>
            </a:extLst>
          </p:cNvPr>
          <p:cNvSpPr txBox="1"/>
          <p:nvPr/>
        </p:nvSpPr>
        <p:spPr>
          <a:xfrm rot="21205244">
            <a:off x="4563128" y="2693022"/>
            <a:ext cx="5918574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Pozycje krańcowe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Przeciążenie momentem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Termiczne zabezpieczenie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Sygnał zwrotny położenia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5FFFC3D-A418-A2A9-2DE0-1073167ED80F}"/>
              </a:ext>
            </a:extLst>
          </p:cNvPr>
          <p:cNvSpPr txBox="1"/>
          <p:nvPr/>
        </p:nvSpPr>
        <p:spPr>
          <a:xfrm rot="21205244">
            <a:off x="361333" y="3628040"/>
            <a:ext cx="591857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ZASILANIE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Zamiana faz</a:t>
            </a:r>
          </a:p>
        </p:txBody>
      </p:sp>
      <p:sp>
        <p:nvSpPr>
          <p:cNvPr id="14" name="Strzałka: w prawo 13">
            <a:extLst>
              <a:ext uri="{FF2B5EF4-FFF2-40B4-BE49-F238E27FC236}">
                <a16:creationId xmlns:a16="http://schemas.microsoft.com/office/drawing/2014/main" id="{47CD02B9-A802-9DBA-F58B-61727D579389}"/>
              </a:ext>
            </a:extLst>
          </p:cNvPr>
          <p:cNvSpPr/>
          <p:nvPr/>
        </p:nvSpPr>
        <p:spPr>
          <a:xfrm rot="18249599">
            <a:off x="1304953" y="2963899"/>
            <a:ext cx="1013552" cy="558684"/>
          </a:xfrm>
          <a:prstGeom prst="rightArrow">
            <a:avLst>
              <a:gd name="adj1" fmla="val 37995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51F62D4C-8DDA-6CD6-A2DF-902FCC99F1D5}"/>
              </a:ext>
            </a:extLst>
          </p:cNvPr>
          <p:cNvSpPr/>
          <p:nvPr/>
        </p:nvSpPr>
        <p:spPr>
          <a:xfrm rot="2835155">
            <a:off x="4988746" y="2216379"/>
            <a:ext cx="1013552" cy="558684"/>
          </a:xfrm>
          <a:prstGeom prst="rightArrow">
            <a:avLst>
              <a:gd name="adj1" fmla="val 37995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572887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EBD7F9-4765-A6A0-87C5-29154B6E6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Kontrola dziś</a:t>
            </a:r>
          </a:p>
        </p:txBody>
      </p:sp>
      <p:pic>
        <p:nvPicPr>
          <p:cNvPr id="6" name="Symbol zastępczy zawartości 5" descr="Obraz zawierający przewód, łączni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E5E1DB2-5745-E4B7-B292-ABCF3280A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4" b="26209"/>
          <a:stretch/>
        </p:blipFill>
        <p:spPr>
          <a:xfrm>
            <a:off x="0" y="712768"/>
            <a:ext cx="12192000" cy="5694191"/>
          </a:xfr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5751E02-685C-57B8-F74D-3E61277B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ANDREX / IX 2025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58480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otyw1">
  <a:themeElements>
    <a:clrScheme name="AUMA Colors">
      <a:dk1>
        <a:srgbClr val="303030"/>
      </a:dk1>
      <a:lt1>
        <a:srgbClr val="FFFFFF"/>
      </a:lt1>
      <a:dk2>
        <a:srgbClr val="0070B0"/>
      </a:dk2>
      <a:lt2>
        <a:srgbClr val="CCE2EF"/>
      </a:lt2>
      <a:accent1>
        <a:srgbClr val="7199C9"/>
      </a:accent1>
      <a:accent2>
        <a:srgbClr val="A0B8E0"/>
      </a:accent2>
      <a:accent3>
        <a:srgbClr val="D5B3B3"/>
      </a:accent3>
      <a:accent4>
        <a:srgbClr val="BD4949"/>
      </a:accent4>
      <a:accent5>
        <a:srgbClr val="E44E00"/>
      </a:accent5>
      <a:accent6>
        <a:srgbClr val="B90E30"/>
      </a:accent6>
      <a:hlink>
        <a:srgbClr val="303030"/>
      </a:hlink>
      <a:folHlink>
        <a:srgbClr val="30303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" id="{97E64C3E-574A-467F-BB5C-63E339FE6470}" vid="{1B131CC0-5DD4-4171-9FD9-9E7A1DFC1128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06EC2E5225E24DB930515B174BD61E" ma:contentTypeVersion="10" ma:contentTypeDescription="Ein neues Dokument erstellen." ma:contentTypeScope="" ma:versionID="47ac181d2647c6694d8e0c8eb00eb26c">
  <xsd:schema xmlns:xsd="http://www.w3.org/2001/XMLSchema" xmlns:xs="http://www.w3.org/2001/XMLSchema" xmlns:p="http://schemas.microsoft.com/office/2006/metadata/properties" xmlns:ns2="4A47F9C0-9FCE-4F00-B2D3-E03E16F31DFF" targetNamespace="http://schemas.microsoft.com/office/2006/metadata/properties" ma:root="true" ma:fieldsID="748b3cbf42947334222ad9d030ecb407" ns2:_="">
    <xsd:import namespace="4A47F9C0-9FCE-4F00-B2D3-E03E16F31DFF"/>
    <xsd:element name="properties">
      <xsd:complexType>
        <xsd:sequence>
          <xsd:element name="documentManagement">
            <xsd:complexType>
              <xsd:all>
                <xsd:element ref="ns2:Title0" minOccurs="0"/>
                <xsd:element ref="ns2:Owner" minOccurs="0"/>
                <xsd:element ref="ns2:Geeignet_x0020_f_x00fc_r" minOccurs="0"/>
                <xsd:element ref="ns2:SPSDescription" minOccurs="0"/>
                <xsd:element ref="ns2:Description0" minOccurs="0"/>
                <xsd:element ref="ns2:Farbformat" minOccurs="0"/>
                <xsd:element ref="ns2:f_x00fc_r_x002f_for"/>
                <xsd:element ref="ns2:Aufl_x00f6_sung_x002f_Resolution" minOccurs="0"/>
                <xsd:element ref="ns2:Gr_x00f6__x00df_e_x002f_Size_x0020__x0028_cm_x0029_" minOccurs="0"/>
                <xsd:element ref="ns2:Betrifft_x0028_Concer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47F9C0-9FCE-4F00-B2D3-E03E16F31DFF" elementFormDefault="qualified">
    <xsd:import namespace="http://schemas.microsoft.com/office/2006/documentManagement/types"/>
    <xsd:import namespace="http://schemas.microsoft.com/office/infopath/2007/PartnerControls"/>
    <xsd:element name="Title0" ma:index="8" nillable="true" ma:displayName="Title" ma:internalName="Title0">
      <xsd:simpleType>
        <xsd:restriction base="dms:Text">
          <xsd:maxLength value="255"/>
        </xsd:restriction>
      </xsd:simpleType>
    </xsd:element>
    <xsd:element name="Owner" ma:index="9" nillable="true" ma:displayName="Besitzer" ma:default="HerbstrittM" ma:internalName="Owner">
      <xsd:simpleType>
        <xsd:restriction base="dms:Text">
          <xsd:maxLength value="255"/>
        </xsd:restriction>
      </xsd:simpleType>
    </xsd:element>
    <xsd:element name="Geeignet_x0020_f_x00fc_r" ma:index="10" nillable="true" ma:displayName="Geeignet für/ Suitable for" ma:default="Press" ma:internalName="Geeignet_x0020_f_x00fc_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ress"/>
                    <xsd:enumeration value="Print e.g. Word"/>
                    <xsd:enumeration value="Screen e.g.PowerPoint"/>
                    <xsd:enumeration value="Internet"/>
                    <xsd:enumeration value="IFAX"/>
                    <xsd:enumeration value="E-Mail"/>
                    <xsd:enumeration value="Typenschild/Name plate"/>
                    <xsd:enumeration value="CAD"/>
                    <xsd:enumeration value="EPS (Vectorformat e.g. for Designers)"/>
                  </xsd:restriction>
                </xsd:simpleType>
              </xsd:element>
            </xsd:sequence>
          </xsd:extension>
        </xsd:complexContent>
      </xsd:complexType>
    </xsd:element>
    <xsd:element name="SPSDescription" ma:index="11" nillable="true" ma:displayName="Beschreibung" ma:internalName="SPSDescription">
      <xsd:simpleType>
        <xsd:restriction base="dms:Note">
          <xsd:maxLength value="255"/>
        </xsd:restriction>
      </xsd:simpleType>
    </xsd:element>
    <xsd:element name="Description0" ma:index="12" nillable="true" ma:displayName="Description" ma:internalName="Description0">
      <xsd:simpleType>
        <xsd:restriction base="dms:Note">
          <xsd:maxLength value="255"/>
        </xsd:restriction>
      </xsd:simpleType>
    </xsd:element>
    <xsd:element name="Farbformat" ma:index="13" nillable="true" ma:displayName="Colour format" ma:default="indicated colours" ma:format="Dropdown" ma:internalName="Farbformat">
      <xsd:simpleType>
        <xsd:restriction base="dms:Choice">
          <xsd:enumeration value="CMYK"/>
          <xsd:enumeration value="RGB"/>
          <xsd:enumeration value="indicated colours"/>
          <xsd:enumeration value="grey scale"/>
          <xsd:enumeration value="black/white"/>
        </xsd:restriction>
      </xsd:simpleType>
    </xsd:element>
    <xsd:element name="f_x00fc_r_x002f_for" ma:index="14" ma:displayName="Element" ma:default="Icon" ma:format="Dropdown" ma:internalName="f_x00fc_r_x002f_for">
      <xsd:simpleType>
        <xsd:restriction base="dms:Choice">
          <xsd:enumeration value="Logo"/>
          <xsd:enumeration value="Icon"/>
          <xsd:enumeration value="Arbeitsdatei"/>
          <xsd:enumeration value="Briefkopf/Letter-head"/>
          <xsd:enumeration value="Fußzeile/Letter-foot"/>
          <xsd:enumeration value="Vorlage/Template"/>
          <xsd:enumeration value="E-Mail Signatur"/>
          <xsd:enumeration value="Geschäftspapiere/Business documents"/>
          <xsd:enumeration value="Schilder"/>
        </xsd:restriction>
      </xsd:simpleType>
    </xsd:element>
    <xsd:element name="Aufl_x00f6_sung_x002f_Resolution" ma:index="15" nillable="true" ma:displayName="Auflösung/Resolution (dpi)" ma:internalName="Aufl_x00f6_sung_x002f_Resolution">
      <xsd:simpleType>
        <xsd:restriction base="dms:Text">
          <xsd:maxLength value="255"/>
        </xsd:restriction>
      </xsd:simpleType>
    </xsd:element>
    <xsd:element name="Gr_x00f6__x00df_e_x002f_Size_x0020__x0028_cm_x0029_" ma:index="16" nillable="true" ma:displayName="Größe/Size (cm)" ma:default="2,2 x 1,2" ma:internalName="Gr_x00f6__x00df_e_x002f_Size_x0020__x0028_cm_x0029_">
      <xsd:simpleType>
        <xsd:restriction base="dms:Text">
          <xsd:maxLength value="255"/>
        </xsd:restriction>
      </xsd:simpleType>
    </xsd:element>
    <xsd:element name="Betrifft_x0028_Concerns" ma:index="17" nillable="true" ma:displayName="Betrifft/applies to" ma:default="de" ma:internalName="Betrifft_x0028_Concern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e"/>
                    <xsd:enumeration value="en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Gr_x00f6__x00df_e_x002f_Size_x0020__x0028_cm_x0029_ xmlns="4A47F9C0-9FCE-4F00-B2D3-E03E16F31DFF" xsi:nil="true"/>
    <Description0 xmlns="4A47F9C0-9FCE-4F00-B2D3-E03E16F31DFF" xsi:nil="true"/>
    <Owner xmlns="4A47F9C0-9FCE-4F00-B2D3-E03E16F31DFF">BaumannO</Owner>
    <Aufl_x00f6_sung_x002f_Resolution xmlns="4A47F9C0-9FCE-4F00-B2D3-E03E16F31DFF" xsi:nil="true"/>
    <Geeignet_x0020_f_x00fc_r xmlns="4A47F9C0-9FCE-4F00-B2D3-E03E16F31DFF">
      <Value xmlns="4A47F9C0-9FCE-4F00-B2D3-E03E16F31DFF">Screen e.g.PowerPoint</Value>
    </Geeignet_x0020_f_x00fc_r>
    <SPSDescription xmlns="4A47F9C0-9FCE-4F00-B2D3-E03E16F31DFF" xsi:nil="true"/>
    <Betrifft_x0028_Concerns xmlns="4A47F9C0-9FCE-4F00-B2D3-E03E16F31DFF">
      <Value xmlns="4A47F9C0-9FCE-4F00-B2D3-E03E16F31DFF">de</Value>
      <Value xmlns="4A47F9C0-9FCE-4F00-B2D3-E03E16F31DFF">en</Value>
    </Betrifft_x0028_Concerns>
    <Title0 xmlns="4A47F9C0-9FCE-4F00-B2D3-E03E16F31DFF">Powerpoint master 2009 for Office 2003</Title0>
    <Farbformat xmlns="4A47F9C0-9FCE-4F00-B2D3-E03E16F31DFF">indicated colours</Farbformat>
    <f_x00fc_r_x002f_for xmlns="4A47F9C0-9FCE-4F00-B2D3-E03E16F31DFF">Vorlage/Template</f_x00fc_r_x002f_for>
  </documentManagement>
</p:properti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6D9F0B78-D741-43AA-B856-93A14926BE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4D6B94-D38F-4E1D-A1D4-031E593742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47F9C0-9FCE-4F00-B2D3-E03E16F31D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728015-A30E-4037-A831-6EC8D0E035C8}">
  <ds:schemaRefs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4A47F9C0-9FCE-4F00-B2D3-E03E16F31DFF"/>
    <ds:schemaRef ds:uri="http://schemas.microsoft.com/office/2006/metadata/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C776FD81-79E1-4FE3-9DC4-061379B6BF40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23311</TotalTime>
  <Words>665</Words>
  <Application>Microsoft Office PowerPoint</Application>
  <PresentationFormat>Panoramiczny</PresentationFormat>
  <Paragraphs>236</Paragraphs>
  <Slides>30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</vt:lpstr>
      <vt:lpstr>Motyw1</vt:lpstr>
      <vt:lpstr>Funkcjonalność użytkowa Wyższy poziom kontroli armatury</vt:lpstr>
      <vt:lpstr>Ponad 50 lat doświadczenia w automatyzacji armatury</vt:lpstr>
      <vt:lpstr>Obsługa krajowa – auma polska sp. z o. o. </vt:lpstr>
      <vt:lpstr>Po co stosować napęd elektryczny armatury</vt:lpstr>
      <vt:lpstr>Automatyzujemy każdą armaturę</vt:lpstr>
      <vt:lpstr>STEROWANIE</vt:lpstr>
      <vt:lpstr>STEROWANIE ↔ ODWROZOWANIE</vt:lpstr>
      <vt:lpstr>STEROWANIE I Kontrola kiedyś i dziś</vt:lpstr>
      <vt:lpstr>Kontrola dziś</vt:lpstr>
      <vt:lpstr>Wymagania dla napędów </vt:lpstr>
      <vt:lpstr>Komunikacja W NAPĘDACH auma</vt:lpstr>
      <vt:lpstr>Wielokanałowa komunikacja – redundancja  / przykład</vt:lpstr>
      <vt:lpstr>ZMIANA PRĘDKOŚCI</vt:lpstr>
      <vt:lpstr>STEROWANIE PRĘDKOŚCIĄ</vt:lpstr>
      <vt:lpstr>KOMUNIKACJA BLUETOOTH</vt:lpstr>
      <vt:lpstr>Bluetooth: AUMA ASSISTANT / COMMISIONING &amp; DIAGNOSTIC TOOL</vt:lpstr>
      <vt:lpstr>ROZWIĄZANIA</vt:lpstr>
      <vt:lpstr>Automatyzujemy każdą armaturę</vt:lpstr>
      <vt:lpstr>Automatyzujemy każdą armaturę</vt:lpstr>
      <vt:lpstr>Automatyzujemy każdą armaturę</vt:lpstr>
      <vt:lpstr>Automatyzujemy każdą armaturę</vt:lpstr>
      <vt:lpstr>Automatyzujemy każdą armaturę</vt:lpstr>
      <vt:lpstr>Automatyzacja / bezpieczeństwo pracowników</vt:lpstr>
      <vt:lpstr>NOWE PRODUKTY</vt:lpstr>
      <vt:lpstr>TIGRON – Nowy NAPĘD AUMA dedykowany do branży oil&amp;GAS</vt:lpstr>
      <vt:lpstr>Terminale i bazy paliw płynnych i gazowych</vt:lpstr>
      <vt:lpstr>Profox – Mały napęd, ogromne możliwości</vt:lpstr>
      <vt:lpstr>Instalacje ppoż</vt:lpstr>
      <vt:lpstr>Automatyzacja / bezpieczeństwo pracowników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Krzysztof Jędrzejewski</dc:creator>
  <cp:lastModifiedBy>Jedrzejewski, Krzysztof</cp:lastModifiedBy>
  <cp:revision>471</cp:revision>
  <dcterms:created xsi:type="dcterms:W3CDTF">2011-10-20T10:34:32Z</dcterms:created>
  <dcterms:modified xsi:type="dcterms:W3CDTF">2025-09-11T08:46:37Z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SDescription">
    <vt:lpwstr/>
  </property>
  <property fmtid="{D5CDD505-2E9C-101B-9397-08002B2CF9AE}" pid="3" name="Größe/Size (cm)">
    <vt:lpwstr/>
  </property>
  <property fmtid="{D5CDD505-2E9C-101B-9397-08002B2CF9AE}" pid="4" name="Owner">
    <vt:lpwstr>BaumannO</vt:lpwstr>
  </property>
  <property fmtid="{D5CDD505-2E9C-101B-9397-08002B2CF9AE}" pid="5" name="Farbformat">
    <vt:lpwstr>indicated colours</vt:lpwstr>
  </property>
  <property fmtid="{D5CDD505-2E9C-101B-9397-08002B2CF9AE}" pid="6" name="Auflösung/Resolution">
    <vt:lpwstr/>
  </property>
  <property fmtid="{D5CDD505-2E9C-101B-9397-08002B2CF9AE}" pid="7" name="ContentType">
    <vt:lpwstr>Dokument</vt:lpwstr>
  </property>
  <property fmtid="{D5CDD505-2E9C-101B-9397-08002B2CF9AE}" pid="8" name="Description0">
    <vt:lpwstr/>
  </property>
  <property fmtid="{D5CDD505-2E9C-101B-9397-08002B2CF9AE}" pid="9" name="Betrifft(Concerns">
    <vt:lpwstr>;#de;#en;#</vt:lpwstr>
  </property>
  <property fmtid="{D5CDD505-2E9C-101B-9397-08002B2CF9AE}" pid="10" name="Title0">
    <vt:lpwstr>Powerpoint master 2009 for Office 2003</vt:lpwstr>
  </property>
  <property fmtid="{D5CDD505-2E9C-101B-9397-08002B2CF9AE}" pid="11" name="Geeignet für">
    <vt:lpwstr>;#Screen e.g.PowerPoint;#</vt:lpwstr>
  </property>
  <property fmtid="{D5CDD505-2E9C-101B-9397-08002B2CF9AE}" pid="12" name="für/for">
    <vt:lpwstr>Vorlage/Template</vt:lpwstr>
  </property>
</Properties>
</file>